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</p:sldMasterIdLst>
  <p:notesMasterIdLst>
    <p:notesMasterId r:id="rId21"/>
  </p:notesMasterIdLst>
  <p:handoutMasterIdLst>
    <p:handoutMasterId r:id="rId22"/>
  </p:handoutMasterIdLst>
  <p:sldIdLst>
    <p:sldId id="499" r:id="rId2"/>
    <p:sldId id="500" r:id="rId3"/>
    <p:sldId id="501" r:id="rId4"/>
    <p:sldId id="503" r:id="rId5"/>
    <p:sldId id="502" r:id="rId6"/>
    <p:sldId id="504" r:id="rId7"/>
    <p:sldId id="505" r:id="rId8"/>
    <p:sldId id="506" r:id="rId9"/>
    <p:sldId id="508" r:id="rId10"/>
    <p:sldId id="509" r:id="rId11"/>
    <p:sldId id="507" r:id="rId12"/>
    <p:sldId id="510" r:id="rId13"/>
    <p:sldId id="511" r:id="rId14"/>
    <p:sldId id="512" r:id="rId15"/>
    <p:sldId id="513" r:id="rId16"/>
    <p:sldId id="514" r:id="rId17"/>
    <p:sldId id="515" r:id="rId18"/>
    <p:sldId id="516" r:id="rId19"/>
    <p:sldId id="517" r:id="rId20"/>
  </p:sldIdLst>
  <p:sldSz cx="9144000" cy="6858000" type="screen4x3"/>
  <p:notesSz cx="6934200" cy="92329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3888">
          <p15:clr>
            <a:srgbClr val="A4A3A4"/>
          </p15:clr>
        </p15:guide>
        <p15:guide id="3" orient="horz" pos="223">
          <p15:clr>
            <a:srgbClr val="A4A3A4"/>
          </p15:clr>
        </p15:guide>
        <p15:guide id="4" orient="horz" pos="1022">
          <p15:clr>
            <a:srgbClr val="A4A3A4"/>
          </p15:clr>
        </p15:guide>
        <p15:guide id="5" orient="horz" pos="4032">
          <p15:clr>
            <a:srgbClr val="A4A3A4"/>
          </p15:clr>
        </p15:guide>
        <p15:guide id="6" orient="horz" pos="488">
          <p15:clr>
            <a:srgbClr val="A4A3A4"/>
          </p15:clr>
        </p15:guide>
        <p15:guide id="7" orient="horz" pos="576">
          <p15:clr>
            <a:srgbClr val="A4A3A4"/>
          </p15:clr>
        </p15:guide>
        <p15:guide id="8" orient="horz" pos="96">
          <p15:clr>
            <a:srgbClr val="A4A3A4"/>
          </p15:clr>
        </p15:guide>
        <p15:guide id="9" orient="horz" pos="3600">
          <p15:clr>
            <a:srgbClr val="A4A3A4"/>
          </p15:clr>
        </p15:guide>
        <p15:guide id="10" orient="horz" pos="4203">
          <p15:clr>
            <a:srgbClr val="A4A3A4"/>
          </p15:clr>
        </p15:guide>
        <p15:guide id="11" orient="horz" pos="1248">
          <p15:clr>
            <a:srgbClr val="A4A3A4"/>
          </p15:clr>
        </p15:guide>
        <p15:guide id="12" pos="2880">
          <p15:clr>
            <a:srgbClr val="A4A3A4"/>
          </p15:clr>
        </p15:guide>
        <p15:guide id="13" pos="624">
          <p15:clr>
            <a:srgbClr val="A4A3A4"/>
          </p15:clr>
        </p15:guide>
        <p15:guide id="14" pos="547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08">
          <p15:clr>
            <a:srgbClr val="A4A3A4"/>
          </p15:clr>
        </p15:guide>
        <p15:guide id="2" pos="218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notes" scaleToFitPaper="1"/>
  <p:clrMru>
    <a:srgbClr val="2072C7"/>
    <a:srgbClr val="0087E2"/>
    <a:srgbClr val="AC4BC3"/>
    <a:srgbClr val="0000A8"/>
    <a:srgbClr val="61468B"/>
    <a:srgbClr val="63599E"/>
    <a:srgbClr val="A9ABAC"/>
    <a:srgbClr val="7F8283"/>
    <a:srgbClr val="8A83B6"/>
    <a:srgbClr val="D0CD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207" autoAdjust="0"/>
    <p:restoredTop sz="66312" autoAdjust="0"/>
  </p:normalViewPr>
  <p:slideViewPr>
    <p:cSldViewPr showGuides="1">
      <p:cViewPr varScale="1">
        <p:scale>
          <a:sx n="84" d="100"/>
          <a:sy n="84" d="100"/>
        </p:scale>
        <p:origin x="2304" y="192"/>
      </p:cViewPr>
      <p:guideLst>
        <p:guide orient="horz" pos="2160"/>
        <p:guide orient="horz" pos="3888"/>
        <p:guide orient="horz" pos="223"/>
        <p:guide orient="horz" pos="1022"/>
        <p:guide orient="horz" pos="4032"/>
        <p:guide orient="horz" pos="488"/>
        <p:guide orient="horz" pos="576"/>
        <p:guide orient="horz" pos="96"/>
        <p:guide orient="horz" pos="3600"/>
        <p:guide orient="horz" pos="4203"/>
        <p:guide orient="horz" pos="1248"/>
        <p:guide pos="2880"/>
        <p:guide pos="624"/>
        <p:guide pos="547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2" d="100"/>
        <a:sy n="82" d="100"/>
      </p:scale>
      <p:origin x="0" y="0"/>
    </p:cViewPr>
  </p:sorterViewPr>
  <p:notesViewPr>
    <p:cSldViewPr showGuides="1">
      <p:cViewPr varScale="1">
        <p:scale>
          <a:sx n="69" d="100"/>
          <a:sy n="69" d="100"/>
        </p:scale>
        <p:origin x="-2962" y="-91"/>
      </p:cViewPr>
      <p:guideLst>
        <p:guide orient="horz" pos="2908"/>
        <p:guide pos="218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2" y="1"/>
            <a:ext cx="3005448" cy="461804"/>
          </a:xfrm>
          <a:prstGeom prst="rect">
            <a:avLst/>
          </a:prstGeom>
        </p:spPr>
        <p:txBody>
          <a:bodyPr vert="horz" lIns="90986" tIns="45492" rIns="90986" bIns="45492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27184" y="1"/>
            <a:ext cx="3005448" cy="461804"/>
          </a:xfrm>
          <a:prstGeom prst="rect">
            <a:avLst/>
          </a:prstGeom>
        </p:spPr>
        <p:txBody>
          <a:bodyPr vert="horz" lIns="90986" tIns="45492" rIns="90986" bIns="45492" rtlCol="0"/>
          <a:lstStyle>
            <a:lvl1pPr algn="r">
              <a:defRPr sz="1200"/>
            </a:lvl1pPr>
          </a:lstStyle>
          <a:p>
            <a:fld id="{F35AC1A4-BE0D-49E7-9347-99EBFE8E8BC9}" type="datetimeFigureOut">
              <a:rPr lang="en-US" smtClean="0"/>
              <a:pPr/>
              <a:t>7/10/18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2" y="8769510"/>
            <a:ext cx="3005448" cy="461804"/>
          </a:xfrm>
          <a:prstGeom prst="rect">
            <a:avLst/>
          </a:prstGeom>
        </p:spPr>
        <p:txBody>
          <a:bodyPr vert="horz" lIns="90986" tIns="45492" rIns="90986" bIns="45492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27184" y="8769510"/>
            <a:ext cx="3005448" cy="461804"/>
          </a:xfrm>
          <a:prstGeom prst="rect">
            <a:avLst/>
          </a:prstGeom>
        </p:spPr>
        <p:txBody>
          <a:bodyPr vert="horz" lIns="90986" tIns="45492" rIns="90986" bIns="45492" rtlCol="0" anchor="b"/>
          <a:lstStyle>
            <a:lvl1pPr algn="r">
              <a:defRPr sz="1200"/>
            </a:lvl1pPr>
          </a:lstStyle>
          <a:p>
            <a:fld id="{5A6982BA-8E65-43F5-A169-0A825F43082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29905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04820" cy="461645"/>
          </a:xfrm>
          <a:prstGeom prst="rect">
            <a:avLst/>
          </a:prstGeom>
        </p:spPr>
        <p:txBody>
          <a:bodyPr vert="horz" lIns="92368" tIns="46184" rIns="92368" bIns="46184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27776" y="1"/>
            <a:ext cx="3004820" cy="461645"/>
          </a:xfrm>
          <a:prstGeom prst="rect">
            <a:avLst/>
          </a:prstGeom>
        </p:spPr>
        <p:txBody>
          <a:bodyPr vert="horz" lIns="92368" tIns="46184" rIns="92368" bIns="46184" rtlCol="0"/>
          <a:lstStyle>
            <a:lvl1pPr algn="r">
              <a:defRPr sz="1200"/>
            </a:lvl1pPr>
          </a:lstStyle>
          <a:p>
            <a:fld id="{96FCCE9C-97C6-4127-8839-CAB1314A3683}" type="datetimeFigureOut">
              <a:rPr lang="en-US" smtClean="0"/>
              <a:pPr/>
              <a:t>7/10/18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58875" y="692150"/>
            <a:ext cx="4616450" cy="34623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368" tIns="46184" rIns="92368" bIns="4618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93420" y="4385628"/>
            <a:ext cx="5547360" cy="4154805"/>
          </a:xfrm>
          <a:prstGeom prst="rect">
            <a:avLst/>
          </a:prstGeom>
        </p:spPr>
        <p:txBody>
          <a:bodyPr vert="horz" lIns="92368" tIns="46184" rIns="92368" bIns="46184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769652"/>
            <a:ext cx="3004820" cy="461645"/>
          </a:xfrm>
          <a:prstGeom prst="rect">
            <a:avLst/>
          </a:prstGeom>
        </p:spPr>
        <p:txBody>
          <a:bodyPr vert="horz" lIns="92368" tIns="46184" rIns="92368" bIns="46184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27776" y="8769652"/>
            <a:ext cx="3004820" cy="461645"/>
          </a:xfrm>
          <a:prstGeom prst="rect">
            <a:avLst/>
          </a:prstGeom>
        </p:spPr>
        <p:txBody>
          <a:bodyPr vert="horz" lIns="92368" tIns="46184" rIns="92368" bIns="46184" rtlCol="0" anchor="b"/>
          <a:lstStyle>
            <a:lvl1pPr algn="r">
              <a:defRPr sz="1200"/>
            </a:lvl1pPr>
          </a:lstStyle>
          <a:p>
            <a:fld id="{AF3C882C-6931-48D7-9B18-809CA6FAEAE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73060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3C882C-6931-48D7-9B18-809CA6FAEAE8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9534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3C882C-6931-48D7-9B18-809CA6FAEAE8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2776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r>
              <a:rPr lang="en-US" sz="2800" dirty="0"/>
              <a:t>Run a command again by </a:t>
            </a:r>
            <a:r>
              <a:rPr lang="en-US" sz="2800" b="1" dirty="0"/>
              <a:t>highlighting</a:t>
            </a:r>
            <a:r>
              <a:rPr lang="en-US" sz="2800" dirty="0"/>
              <a:t> it and…</a:t>
            </a:r>
          </a:p>
          <a:p>
            <a:pPr lvl="1"/>
            <a:r>
              <a:rPr lang="en-US" sz="2800" dirty="0"/>
              <a:t>Pressing </a:t>
            </a:r>
            <a:r>
              <a:rPr lang="en-US" sz="2800" b="1" dirty="0"/>
              <a:t>Enter</a:t>
            </a:r>
          </a:p>
          <a:p>
            <a:pPr lvl="1"/>
            <a:r>
              <a:rPr lang="en-US" sz="2800" dirty="0"/>
              <a:t>Clicking the </a:t>
            </a:r>
            <a:r>
              <a:rPr lang="en-US" sz="2800" b="1" dirty="0"/>
              <a:t>To Console</a:t>
            </a:r>
            <a:r>
              <a:rPr lang="en-US" sz="2800" dirty="0"/>
              <a:t> icon</a:t>
            </a:r>
          </a:p>
          <a:p>
            <a:r>
              <a:rPr lang="en-US" sz="2800" dirty="0"/>
              <a:t>copy a command to the source pane by highlighting and clicking Shift + Enter or clicking the 'to source' icon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3C882C-6931-48D7-9B18-809CA6FAEAE8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3018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3C882C-6931-48D7-9B18-809CA6FAEAE8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5230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shows contents of active directory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you can open, create, rename and delete files here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set a new working directory by clicking on the folder, clicking 'more', and select 'set as working directory'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** other ways...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  </a:t>
            </a:r>
            <a:r>
              <a:rPr lang="en-US" dirty="0" err="1"/>
              <a:t>setwd</a:t>
            </a:r>
            <a:r>
              <a:rPr lang="en-US" dirty="0"/>
              <a:t>(path)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  session --&gt; set working directory (MAC)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  tools --&gt; change working directory (PC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3C882C-6931-48D7-9B18-809CA6FAEAE8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5676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3C882C-6931-48D7-9B18-809CA6FAEAE8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7888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3C882C-6931-48D7-9B18-809CA6FAEAE8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8408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You can </a:t>
            </a:r>
            <a:r>
              <a:rPr lang="en-US" sz="1200" b="1" dirty="0"/>
              <a:t>Install</a:t>
            </a:r>
            <a:r>
              <a:rPr lang="en-US" sz="1200" dirty="0"/>
              <a:t> and </a:t>
            </a:r>
            <a:r>
              <a:rPr lang="en-US" sz="1200" b="1" dirty="0"/>
              <a:t>Update</a:t>
            </a:r>
            <a:r>
              <a:rPr lang="en-US" sz="1200" dirty="0"/>
              <a:t> packages here as well</a:t>
            </a:r>
            <a:endParaRPr lang="en-US" sz="11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3C882C-6931-48D7-9B18-809CA6FAEAE8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4569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3C882C-6931-48D7-9B18-809CA6FAEAE8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5744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there are several options on the toolbar within the tab, including publishing your output to </a:t>
            </a:r>
            <a:r>
              <a:rPr lang="en-US" sz="1200" dirty="0" err="1"/>
              <a:t>Rpubs</a:t>
            </a:r>
            <a:r>
              <a:rPr lang="en-US" sz="1200" dirty="0"/>
              <a:t> by clicking the 'publish' button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3C882C-6931-48D7-9B18-809CA6FAEAE8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8927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3C882C-6931-48D7-9B18-809CA6FAEAE8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3674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3C882C-6931-48D7-9B18-809CA6FAEAE8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227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For the pop-up with tab completion, variables are pink, functions are blue. Hovering over function names will show acceptable options and link to help doc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Library command will show installed libraries.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3C882C-6931-48D7-9B18-809CA6FAEAE8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212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You can edit other file types in R Studio as well: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.txt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C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C++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XML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YAML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SQL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Python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/>
              <a:t>TeX</a:t>
            </a: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Markdown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HTML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JavaScript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CSS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Shell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3C882C-6931-48D7-9B18-809CA6FAEAE8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781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3C882C-6931-48D7-9B18-809CA6FAEAE8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43996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If you don't highlight any code, R Studio will run whatever line the cursor is on.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3C882C-6931-48D7-9B18-809CA6FAEAE8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588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if you look at package environments you see objects sorted by type. click scroll to inspect the contents of the object. they show up in the source window.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“Data” vs. “Values”: </a:t>
            </a:r>
            <a:r>
              <a:rPr lang="en-US" dirty="0"/>
              <a:t>R Studio places data structures with dimension (data frames, 2 X x matrices, etc.) under the “Data” heading. These are viewable with the View() function. Others fall under ”Values”.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r>
              <a:rPr lang="en-US" sz="1200" dirty="0"/>
              <a:t>you can click on the save icon to save objects in an .</a:t>
            </a:r>
            <a:r>
              <a:rPr lang="en-US" sz="1200" dirty="0" err="1"/>
              <a:t>rdata</a:t>
            </a:r>
            <a:r>
              <a:rPr lang="en-US" sz="1200" dirty="0"/>
              <a:t> file</a:t>
            </a:r>
          </a:p>
          <a:p>
            <a:r>
              <a:rPr lang="en-US" sz="1200" dirty="0"/>
              <a:t>you can load an object(s) by clicking the folder icon</a:t>
            </a:r>
          </a:p>
          <a:p>
            <a:r>
              <a:rPr lang="en-US" sz="1200" dirty="0"/>
              <a:t>the broom icon deletes all of the objects in the space</a:t>
            </a:r>
          </a:p>
          <a:p>
            <a:r>
              <a:rPr lang="en-US" sz="1200" dirty="0"/>
              <a:t>use the grid icon to delete individual objects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3C882C-6931-48D7-9B18-809CA6FAEAE8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5300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Data import can also be done in the console using R code.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“Data” vs. “Values”: </a:t>
            </a:r>
            <a:r>
              <a:rPr lang="en-US" dirty="0"/>
              <a:t>R Studio places data structures with dimension (data frames, 2 X x matrices, etc.) under the “Data” heading. These are viewable with the View() function. Others fall under ”Values”.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3C882C-6931-48D7-9B18-809CA6FAEAE8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7531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555104_NMgradientLH_RGB_102313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1423524" y="2212882"/>
            <a:ext cx="6722378" cy="876329"/>
          </a:xfrm>
        </p:spPr>
        <p:txBody>
          <a:bodyPr rIns="0" bIns="0" anchor="b" anchorCtr="0"/>
          <a:lstStyle>
            <a:lvl1pPr>
              <a:lnSpc>
                <a:spcPct val="90000"/>
              </a:lnSpc>
              <a:defRPr sz="40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Document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1423524" y="3166257"/>
            <a:ext cx="6400800" cy="685800"/>
          </a:xfrm>
        </p:spPr>
        <p:txBody>
          <a:bodyPr/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4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Secondary Document Title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>
            <a:off x="1423524" y="6528816"/>
            <a:ext cx="850392" cy="16827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5DEBF4B-31EA-6941-9ABD-C1395346BE3D}" type="datetime1">
              <a:rPr lang="en-US" smtClean="0">
                <a:solidFill>
                  <a:prstClr val="white"/>
                </a:solidFill>
              </a:rPr>
              <a:t>7/10/18</a:t>
            </a:fld>
            <a:endParaRPr lang="en-US">
              <a:solidFill>
                <a:prstClr val="white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633" y="911860"/>
            <a:ext cx="2488753" cy="464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450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ection Header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633" y="911860"/>
            <a:ext cx="2488753" cy="4642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1404256" y="2936911"/>
            <a:ext cx="3886200" cy="1143000"/>
          </a:xfrm>
        </p:spPr>
        <p:txBody>
          <a:bodyPr rIns="0" bIns="0" anchor="b" anchorCtr="0"/>
          <a:lstStyle>
            <a:lvl1pPr>
              <a:lnSpc>
                <a:spcPct val="90000"/>
              </a:lnSpc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1404256" y="4134995"/>
            <a:ext cx="4386944" cy="935515"/>
          </a:xfrm>
        </p:spPr>
        <p:txBody>
          <a:bodyPr/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0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Secondary Text Goes here</a:t>
            </a:r>
          </a:p>
        </p:txBody>
      </p:sp>
    </p:spTree>
    <p:extLst>
      <p:ext uri="{BB962C8B-B14F-4D97-AF65-F5344CB8AC3E}">
        <p14:creationId xmlns:p14="http://schemas.microsoft.com/office/powerpoint/2010/main" val="7749215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ection Header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633" y="911860"/>
            <a:ext cx="2488753" cy="4642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1404256" y="2936911"/>
            <a:ext cx="3886200" cy="1143000"/>
          </a:xfrm>
        </p:spPr>
        <p:txBody>
          <a:bodyPr rIns="0" bIns="0" anchor="b" anchorCtr="0"/>
          <a:lstStyle>
            <a:lvl1pPr>
              <a:lnSpc>
                <a:spcPct val="90000"/>
              </a:lnSpc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1404256" y="4134995"/>
            <a:ext cx="4386944" cy="935515"/>
          </a:xfrm>
        </p:spPr>
        <p:txBody>
          <a:bodyPr/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0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Secondary Text Goes here</a:t>
            </a:r>
          </a:p>
        </p:txBody>
      </p:sp>
    </p:spTree>
    <p:extLst>
      <p:ext uri="{BB962C8B-B14F-4D97-AF65-F5344CB8AC3E}">
        <p14:creationId xmlns:p14="http://schemas.microsoft.com/office/powerpoint/2010/main" val="37309276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ection Header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633" y="911860"/>
            <a:ext cx="2488753" cy="4642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1404256" y="2936911"/>
            <a:ext cx="3886200" cy="1143000"/>
          </a:xfrm>
        </p:spPr>
        <p:txBody>
          <a:bodyPr rIns="0" bIns="0" anchor="b" anchorCtr="0"/>
          <a:lstStyle>
            <a:lvl1pPr>
              <a:lnSpc>
                <a:spcPct val="90000"/>
              </a:lnSpc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1404256" y="4134995"/>
            <a:ext cx="4386944" cy="935515"/>
          </a:xfrm>
        </p:spPr>
        <p:txBody>
          <a:bodyPr/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0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Secondary Text Goes here</a:t>
            </a:r>
          </a:p>
        </p:txBody>
      </p:sp>
    </p:spTree>
    <p:extLst>
      <p:ext uri="{BB962C8B-B14F-4D97-AF65-F5344CB8AC3E}">
        <p14:creationId xmlns:p14="http://schemas.microsoft.com/office/powerpoint/2010/main" val="40342407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ection Header Your Photo">
    <p:bg bwMode="gray"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75"/>
          <a:stretch/>
        </p:blipFill>
        <p:spPr bwMode="gray">
          <a:xfrm>
            <a:off x="0" y="0"/>
            <a:ext cx="7041616" cy="6858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633" y="911860"/>
            <a:ext cx="2488753" cy="4642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1404256" y="2936911"/>
            <a:ext cx="3886200" cy="1143000"/>
          </a:xfrm>
        </p:spPr>
        <p:txBody>
          <a:bodyPr rIns="0" bIns="0" anchor="b" anchorCtr="0"/>
          <a:lstStyle>
            <a:lvl1pPr>
              <a:lnSpc>
                <a:spcPct val="90000"/>
              </a:lnSpc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1404256" y="4134995"/>
            <a:ext cx="4386944" cy="935515"/>
          </a:xfrm>
        </p:spPr>
        <p:txBody>
          <a:bodyPr/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0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Secondary Text Goes here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9220200" y="877304"/>
            <a:ext cx="1642462" cy="3237496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US" sz="1200" spc="-50" dirty="0">
                <a:solidFill>
                  <a:schemeClr val="bg1"/>
                </a:solidFill>
              </a:rPr>
              <a:t>How to put in your own Photo:</a:t>
            </a:r>
          </a:p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US" sz="1200" spc="-50" dirty="0">
                <a:solidFill>
                  <a:schemeClr val="bg1"/>
                </a:solidFill>
              </a:rPr>
              <a:t>Go to ‘View-Slide Master’</a:t>
            </a:r>
          </a:p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US" sz="1200" spc="-50" dirty="0">
                <a:solidFill>
                  <a:schemeClr val="bg1"/>
                </a:solidFill>
              </a:rPr>
              <a:t>Go to ‘Insert-Picture’</a:t>
            </a:r>
          </a:p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US" sz="1200" spc="-50" dirty="0">
                <a:solidFill>
                  <a:schemeClr val="bg1"/>
                </a:solidFill>
              </a:rPr>
              <a:t>Browse to the</a:t>
            </a:r>
            <a:r>
              <a:rPr lang="en-US" sz="1200" spc="-50" baseline="0" dirty="0">
                <a:solidFill>
                  <a:schemeClr val="bg1"/>
                </a:solidFill>
              </a:rPr>
              <a:t> image you would like to place. Image should be 1024x768, 1200x900, or other 4:3 aspect ratio</a:t>
            </a:r>
          </a:p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US" sz="1200" spc="-50" dirty="0">
                <a:solidFill>
                  <a:schemeClr val="bg1"/>
                </a:solidFill>
              </a:rPr>
              <a:t>Select image and click OK</a:t>
            </a:r>
          </a:p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US" sz="1200" spc="-50" dirty="0">
                <a:solidFill>
                  <a:schemeClr val="bg1"/>
                </a:solidFill>
              </a:rPr>
              <a:t>Scale to full screen size if necessary.</a:t>
            </a:r>
          </a:p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US" sz="1200" spc="-50" dirty="0">
                <a:solidFill>
                  <a:schemeClr val="bg1"/>
                </a:solidFill>
              </a:rPr>
              <a:t>Click image, go</a:t>
            </a:r>
            <a:r>
              <a:rPr lang="en-US" sz="1200" spc="-50" baseline="0" dirty="0">
                <a:solidFill>
                  <a:schemeClr val="bg1"/>
                </a:solidFill>
              </a:rPr>
              <a:t> to ‘Format-</a:t>
            </a:r>
            <a:r>
              <a:rPr lang="en-US" sz="1200" spc="-50" dirty="0">
                <a:solidFill>
                  <a:schemeClr val="bg1"/>
                </a:solidFill>
              </a:rPr>
              <a:t>Send to Back’</a:t>
            </a:r>
          </a:p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US" sz="1200" spc="-50" dirty="0">
                <a:solidFill>
                  <a:schemeClr val="bg1"/>
                </a:solidFill>
              </a:rPr>
              <a:t>Go to ‘View-Normal’ to return to slides</a:t>
            </a:r>
          </a:p>
        </p:txBody>
      </p:sp>
    </p:spTree>
    <p:extLst>
      <p:ext uri="{BB962C8B-B14F-4D97-AF65-F5344CB8AC3E}">
        <p14:creationId xmlns:p14="http://schemas.microsoft.com/office/powerpoint/2010/main" val="1161002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599" y="152400"/>
            <a:ext cx="7713969" cy="7620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25EFA-14D5-E441-AD31-D6F296082D78}" type="datetime1">
              <a:rPr lang="en-US" smtClean="0">
                <a:solidFill>
                  <a:srgbClr val="605F62"/>
                </a:solidFill>
              </a:rPr>
              <a:t>7/10/18</a:t>
            </a:fld>
            <a:endParaRPr lang="en-US">
              <a:solidFill>
                <a:srgbClr val="605F62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605F62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B1ACCE"/>
                </a:solidFill>
              </a:defRPr>
            </a:lvl1pPr>
          </a:lstStyle>
          <a:p>
            <a:fld id="{0D558541-60C9-42A2-8392-FF12533A6B7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990600" y="914400"/>
            <a:ext cx="6854952" cy="457200"/>
          </a:xfrm>
        </p:spPr>
        <p:txBody>
          <a:bodyPr/>
          <a:lstStyle>
            <a:lvl1pPr marL="0" indent="0">
              <a:lnSpc>
                <a:spcPct val="85000"/>
              </a:lnSpc>
              <a:spcBef>
                <a:spcPts val="0"/>
              </a:spcBef>
              <a:buNone/>
              <a:defRPr sz="2000" spc="-80" baseline="0">
                <a:solidFill>
                  <a:schemeClr val="accent2"/>
                </a:solidFill>
              </a:defRPr>
            </a:lvl1pPr>
            <a:lvl2pPr marL="206375" indent="0">
              <a:buNone/>
              <a:defRPr/>
            </a:lvl2pPr>
            <a:lvl3pPr marL="457200" indent="0">
              <a:buNone/>
              <a:defRPr/>
            </a:lvl3pPr>
            <a:lvl4pPr marL="631825" indent="0">
              <a:buNone/>
              <a:defRPr/>
            </a:lvl4pPr>
            <a:lvl5pPr marL="804862" indent="0">
              <a:buNone/>
              <a:defRPr/>
            </a:lvl5pPr>
          </a:lstStyle>
          <a:p>
            <a:pPr lvl="0"/>
            <a:r>
              <a:rPr lang="en-US" dirty="0"/>
              <a:t>Slide Subtitle</a:t>
            </a:r>
          </a:p>
        </p:txBody>
      </p:sp>
    </p:spTree>
    <p:extLst>
      <p:ext uri="{BB962C8B-B14F-4D97-AF65-F5344CB8AC3E}">
        <p14:creationId xmlns:p14="http://schemas.microsoft.com/office/powerpoint/2010/main" val="17642960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599" y="152400"/>
            <a:ext cx="7713969" cy="7620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01197" y="1621971"/>
            <a:ext cx="3767328" cy="4093029"/>
          </a:xfrm>
        </p:spPr>
        <p:txBody>
          <a:bodyPr vert="horz" lIns="0" tIns="0" rIns="91440" bIns="45720" rtlCol="0">
            <a:no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00422" y="1621971"/>
            <a:ext cx="3767328" cy="4093029"/>
          </a:xfrm>
        </p:spPr>
        <p:txBody>
          <a:bodyPr vert="horz" lIns="0" tIns="0" rIns="91440" bIns="4572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1E2FB-F495-C14C-B673-379867D604E2}" type="datetime1">
              <a:rPr lang="en-US" smtClean="0">
                <a:solidFill>
                  <a:srgbClr val="605F62"/>
                </a:solidFill>
              </a:rPr>
              <a:t>7/10/18</a:t>
            </a:fld>
            <a:endParaRPr lang="en-US">
              <a:solidFill>
                <a:srgbClr val="605F62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605F62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B1ACCE"/>
                </a:solidFill>
              </a:defRPr>
            </a:lvl1pPr>
          </a:lstStyle>
          <a:p>
            <a:fld id="{0D558541-60C9-42A2-8392-FF12533A6B7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990599" y="914400"/>
            <a:ext cx="6857999" cy="457200"/>
          </a:xfrm>
        </p:spPr>
        <p:txBody>
          <a:bodyPr/>
          <a:lstStyle>
            <a:lvl1pPr marL="0" indent="0">
              <a:lnSpc>
                <a:spcPct val="85000"/>
              </a:lnSpc>
              <a:spcBef>
                <a:spcPts val="0"/>
              </a:spcBef>
              <a:buNone/>
              <a:defRPr sz="2000" spc="-80" baseline="0">
                <a:solidFill>
                  <a:schemeClr val="accent2"/>
                </a:solidFill>
              </a:defRPr>
            </a:lvl1pPr>
            <a:lvl2pPr marL="206375" indent="0">
              <a:buNone/>
              <a:defRPr/>
            </a:lvl2pPr>
            <a:lvl3pPr marL="457200" indent="0">
              <a:buNone/>
              <a:defRPr/>
            </a:lvl3pPr>
            <a:lvl4pPr marL="631825" indent="0">
              <a:buNone/>
              <a:defRPr/>
            </a:lvl4pPr>
            <a:lvl5pPr marL="804862" indent="0">
              <a:buNone/>
              <a:defRPr/>
            </a:lvl5pPr>
          </a:lstStyle>
          <a:p>
            <a:pPr lvl="0"/>
            <a:r>
              <a:rPr lang="en-US" dirty="0"/>
              <a:t>Slide Subtitle</a:t>
            </a:r>
          </a:p>
        </p:txBody>
      </p:sp>
    </p:spTree>
    <p:extLst>
      <p:ext uri="{BB962C8B-B14F-4D97-AF65-F5344CB8AC3E}">
        <p14:creationId xmlns:p14="http://schemas.microsoft.com/office/powerpoint/2010/main" val="396783057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0600" y="1624012"/>
            <a:ext cx="3581400" cy="357187"/>
          </a:xfrm>
        </p:spPr>
        <p:txBody>
          <a:bodyPr anchor="b"/>
          <a:lstStyle>
            <a:lvl1pPr marL="0" indent="0">
              <a:buNone/>
              <a:defRPr sz="185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01197" y="1981200"/>
            <a:ext cx="3768895" cy="3733800"/>
          </a:xfrm>
        </p:spPr>
        <p:txBody>
          <a:bodyPr vert="horz" lIns="0" tIns="0" rIns="91440" bIns="45720" rtlCol="0">
            <a:no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08036" y="1624012"/>
            <a:ext cx="3770375" cy="357188"/>
          </a:xfrm>
        </p:spPr>
        <p:txBody>
          <a:bodyPr anchor="b"/>
          <a:lstStyle>
            <a:lvl1pPr marL="0" indent="0">
              <a:buNone/>
              <a:defRPr sz="185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27124" y="1981200"/>
            <a:ext cx="3770375" cy="3733800"/>
          </a:xfrm>
        </p:spPr>
        <p:txBody>
          <a:bodyPr vert="horz" lIns="0" tIns="0" rIns="91440" bIns="4572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D7C28-05A7-F547-BB71-42C1DF7CE3B8}" type="datetime1">
              <a:rPr lang="en-US" smtClean="0">
                <a:solidFill>
                  <a:srgbClr val="605F62"/>
                </a:solidFill>
              </a:rPr>
              <a:t>7/10/18</a:t>
            </a:fld>
            <a:endParaRPr lang="en-US">
              <a:solidFill>
                <a:srgbClr val="605F62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605F62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B1ACCE"/>
                </a:solidFill>
              </a:defRPr>
            </a:lvl1pPr>
          </a:lstStyle>
          <a:p>
            <a:fld id="{0D558541-60C9-42A2-8392-FF12533A6B7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990599" y="914400"/>
            <a:ext cx="6852557" cy="457200"/>
          </a:xfrm>
        </p:spPr>
        <p:txBody>
          <a:bodyPr/>
          <a:lstStyle>
            <a:lvl1pPr marL="0" indent="0">
              <a:lnSpc>
                <a:spcPct val="85000"/>
              </a:lnSpc>
              <a:spcBef>
                <a:spcPts val="0"/>
              </a:spcBef>
              <a:buNone/>
              <a:defRPr sz="2000" spc="-80" baseline="0">
                <a:solidFill>
                  <a:schemeClr val="accent2"/>
                </a:solidFill>
              </a:defRPr>
            </a:lvl1pPr>
            <a:lvl2pPr marL="206375" indent="0">
              <a:buNone/>
              <a:defRPr/>
            </a:lvl2pPr>
            <a:lvl3pPr marL="457200" indent="0">
              <a:buNone/>
              <a:defRPr/>
            </a:lvl3pPr>
            <a:lvl4pPr marL="631825" indent="0">
              <a:buNone/>
              <a:defRPr/>
            </a:lvl4pPr>
            <a:lvl5pPr marL="804862" indent="0">
              <a:buNone/>
              <a:defRPr/>
            </a:lvl5pPr>
          </a:lstStyle>
          <a:p>
            <a:pPr lvl="0"/>
            <a:r>
              <a:rPr lang="en-US" dirty="0"/>
              <a:t>Slide Subtitle</a:t>
            </a:r>
          </a:p>
        </p:txBody>
      </p:sp>
    </p:spTree>
    <p:extLst>
      <p:ext uri="{BB962C8B-B14F-4D97-AF65-F5344CB8AC3E}">
        <p14:creationId xmlns:p14="http://schemas.microsoft.com/office/powerpoint/2010/main" val="247471473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/imag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85157" y="3724712"/>
            <a:ext cx="3586843" cy="347472"/>
          </a:xfrm>
        </p:spPr>
        <p:txBody>
          <a:bodyPr anchor="b"/>
          <a:lstStyle>
            <a:lvl1pPr marL="0" indent="0">
              <a:buNone/>
              <a:defRPr sz="185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90600" y="4038600"/>
            <a:ext cx="3579492" cy="1676400"/>
          </a:xfrm>
        </p:spPr>
        <p:txBody>
          <a:bodyPr vert="horz" lIns="0" tIns="0" rIns="91440" bIns="45720" rtlCol="0">
            <a:noAutofit/>
          </a:bodyPr>
          <a:lstStyle>
            <a:lvl1pPr marL="0" indent="0">
              <a:buNone/>
              <a:defRPr lang="en-US" smtClean="0"/>
            </a:lvl1pPr>
            <a:lvl2pPr marL="206375" indent="0">
              <a:buNone/>
              <a:defRPr lang="en-US" smtClean="0"/>
            </a:lvl2pPr>
            <a:lvl3pPr marL="457200" indent="0">
              <a:buNone/>
              <a:defRPr lang="en-US" smtClean="0"/>
            </a:lvl3pPr>
            <a:lvl4pPr marL="631825" indent="0">
              <a:buNone/>
              <a:defRPr lang="en-US" smtClean="0"/>
            </a:lvl4pPr>
            <a:lvl5pPr marL="804862" indent="0">
              <a:buNone/>
              <a:defRPr lang="en-US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08036" y="3724712"/>
            <a:ext cx="3584448" cy="347472"/>
          </a:xfrm>
        </p:spPr>
        <p:txBody>
          <a:bodyPr anchor="b"/>
          <a:lstStyle>
            <a:lvl1pPr marL="0" indent="0">
              <a:buNone/>
              <a:defRPr sz="185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908036" y="4038600"/>
            <a:ext cx="3580898" cy="1676400"/>
          </a:xfrm>
        </p:spPr>
        <p:txBody>
          <a:bodyPr vert="horz" lIns="0" tIns="0" rIns="91440" bIns="45720" rtlCol="0">
            <a:noAutofit/>
          </a:bodyPr>
          <a:lstStyle>
            <a:lvl1pPr marL="0" indent="0">
              <a:buNone/>
              <a:defRPr lang="en-US" dirty="0" smtClean="0"/>
            </a:lvl1pPr>
            <a:lvl2pPr marL="206375" indent="0">
              <a:buNone/>
              <a:defRPr lang="en-US" dirty="0" smtClean="0"/>
            </a:lvl2pPr>
            <a:lvl3pPr marL="457200" indent="0">
              <a:buNone/>
              <a:defRPr lang="en-US" dirty="0" smtClean="0"/>
            </a:lvl3pPr>
            <a:lvl4pPr marL="631825" indent="0">
              <a:buNone/>
              <a:defRPr lang="en-US" dirty="0" smtClean="0"/>
            </a:lvl4pPr>
            <a:lvl5pPr marL="804862" indent="0">
              <a:buNone/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0F639-C917-F146-82D8-A63E813338AE}" type="datetime1">
              <a:rPr lang="en-US" smtClean="0">
                <a:solidFill>
                  <a:srgbClr val="605F62"/>
                </a:solidFill>
              </a:rPr>
              <a:t>7/10/18</a:t>
            </a:fld>
            <a:endParaRPr lang="en-US">
              <a:solidFill>
                <a:srgbClr val="605F62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605F62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B1ACCE"/>
                </a:solidFill>
              </a:defRPr>
            </a:lvl1pPr>
          </a:lstStyle>
          <a:p>
            <a:fld id="{0D558541-60C9-42A2-8392-FF12533A6B7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990599" y="914400"/>
            <a:ext cx="6852557" cy="457200"/>
          </a:xfrm>
        </p:spPr>
        <p:txBody>
          <a:bodyPr/>
          <a:lstStyle>
            <a:lvl1pPr marL="0" indent="0">
              <a:lnSpc>
                <a:spcPct val="85000"/>
              </a:lnSpc>
              <a:spcBef>
                <a:spcPts val="0"/>
              </a:spcBef>
              <a:buNone/>
              <a:defRPr sz="2000" spc="-80" baseline="0">
                <a:solidFill>
                  <a:schemeClr val="accent2"/>
                </a:solidFill>
              </a:defRPr>
            </a:lvl1pPr>
            <a:lvl2pPr marL="206375" indent="0">
              <a:buNone/>
              <a:defRPr/>
            </a:lvl2pPr>
            <a:lvl3pPr marL="457200" indent="0">
              <a:buNone/>
              <a:defRPr/>
            </a:lvl3pPr>
            <a:lvl4pPr marL="631825" indent="0">
              <a:buNone/>
              <a:defRPr/>
            </a:lvl4pPr>
            <a:lvl5pPr marL="804862" indent="0">
              <a:buNone/>
              <a:defRPr/>
            </a:lvl5pPr>
          </a:lstStyle>
          <a:p>
            <a:pPr lvl="0"/>
            <a:r>
              <a:rPr lang="en-US" dirty="0"/>
              <a:t>Slide Subtitle</a:t>
            </a:r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4" hasCustomPrompt="1"/>
          </p:nvPr>
        </p:nvSpPr>
        <p:spPr>
          <a:xfrm>
            <a:off x="990600" y="1622424"/>
            <a:ext cx="3429000" cy="1994355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15" name="Picture Placeholder 12"/>
          <p:cNvSpPr>
            <a:spLocks noGrp="1"/>
          </p:cNvSpPr>
          <p:nvPr>
            <p:ph type="pic" sz="quarter" idx="15" hasCustomPrompt="1"/>
          </p:nvPr>
        </p:nvSpPr>
        <p:spPr>
          <a:xfrm>
            <a:off x="4908036" y="1622424"/>
            <a:ext cx="3429000" cy="1994355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63994960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cked Two Content + Side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599" y="152400"/>
            <a:ext cx="7713969" cy="762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0600" y="1624012"/>
            <a:ext cx="3581400" cy="357187"/>
          </a:xfrm>
        </p:spPr>
        <p:txBody>
          <a:bodyPr anchor="b"/>
          <a:lstStyle>
            <a:lvl1pPr marL="0" indent="0">
              <a:buNone/>
              <a:defRPr sz="185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01197" y="1981200"/>
            <a:ext cx="3773089" cy="1711325"/>
          </a:xfrm>
        </p:spPr>
        <p:txBody>
          <a:bodyPr vert="horz" lIns="0" tIns="0" rIns="91440" bIns="45720" rtlCol="0">
            <a:no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90599" y="3652124"/>
            <a:ext cx="3581401" cy="349526"/>
          </a:xfrm>
        </p:spPr>
        <p:txBody>
          <a:bodyPr anchor="b"/>
          <a:lstStyle>
            <a:lvl1pPr marL="0" indent="0">
              <a:buNone/>
              <a:defRPr sz="185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803911" y="4012035"/>
            <a:ext cx="3770375" cy="1558925"/>
          </a:xfrm>
        </p:spPr>
        <p:txBody>
          <a:bodyPr vert="horz" lIns="0" tIns="0" rIns="91440" bIns="4572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0815D5-1961-874D-AF37-A588EE22E174}" type="datetime1">
              <a:rPr lang="en-US" smtClean="0">
                <a:solidFill>
                  <a:srgbClr val="605F62"/>
                </a:solidFill>
              </a:rPr>
              <a:t>7/10/18</a:t>
            </a:fld>
            <a:endParaRPr lang="en-US">
              <a:solidFill>
                <a:srgbClr val="605F62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605F62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B1ACCE"/>
                </a:solidFill>
              </a:defRPr>
            </a:lvl1pPr>
          </a:lstStyle>
          <a:p>
            <a:fld id="{0D558541-60C9-42A2-8392-FF12533A6B7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3"/>
          </p:nvPr>
        </p:nvSpPr>
        <p:spPr>
          <a:xfrm>
            <a:off x="5209563" y="1676400"/>
            <a:ext cx="3934437" cy="381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990600" y="914400"/>
            <a:ext cx="6858000" cy="457200"/>
          </a:xfrm>
        </p:spPr>
        <p:txBody>
          <a:bodyPr/>
          <a:lstStyle>
            <a:lvl1pPr marL="0" indent="0">
              <a:lnSpc>
                <a:spcPct val="85000"/>
              </a:lnSpc>
              <a:spcBef>
                <a:spcPts val="0"/>
              </a:spcBef>
              <a:buNone/>
              <a:defRPr sz="2000" spc="-80" baseline="0">
                <a:solidFill>
                  <a:schemeClr val="accent2"/>
                </a:solidFill>
              </a:defRPr>
            </a:lvl1pPr>
            <a:lvl2pPr marL="206375" indent="0">
              <a:buNone/>
              <a:defRPr/>
            </a:lvl2pPr>
            <a:lvl3pPr marL="457200" indent="0">
              <a:buNone/>
              <a:defRPr/>
            </a:lvl3pPr>
            <a:lvl4pPr marL="631825" indent="0">
              <a:buNone/>
              <a:defRPr/>
            </a:lvl4pPr>
            <a:lvl5pPr marL="804862" indent="0">
              <a:buNone/>
              <a:defRPr/>
            </a:lvl5pPr>
          </a:lstStyle>
          <a:p>
            <a:pPr lvl="0"/>
            <a:r>
              <a:rPr lang="en-US" dirty="0"/>
              <a:t>Slide Subtitle</a:t>
            </a:r>
          </a:p>
        </p:txBody>
      </p:sp>
    </p:spTree>
    <p:extLst>
      <p:ext uri="{BB962C8B-B14F-4D97-AF65-F5344CB8AC3E}">
        <p14:creationId xmlns:p14="http://schemas.microsoft.com/office/powerpoint/2010/main" val="67193526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ey Facts + Sid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555104_NMgradientLH_RGB_102313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990599" y="155448"/>
            <a:ext cx="7713969" cy="762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990599" y="1624013"/>
            <a:ext cx="2438401" cy="349526"/>
          </a:xfrm>
        </p:spPr>
        <p:txBody>
          <a:bodyPr anchor="b"/>
          <a:lstStyle>
            <a:lvl1pPr marL="0" indent="0">
              <a:buNone/>
              <a:defRPr sz="185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gray">
          <a:xfrm>
            <a:off x="801197" y="1981200"/>
            <a:ext cx="2399203" cy="3733800"/>
          </a:xfrm>
        </p:spPr>
        <p:txBody>
          <a:bodyPr vert="horz" lIns="0" tIns="0" rIns="91440" bIns="45720" rtlCol="0">
            <a:noAutofit/>
          </a:bodyPr>
          <a:lstStyle>
            <a:lvl1pPr>
              <a:buClr>
                <a:schemeClr val="bg1"/>
              </a:buClr>
              <a:defRPr lang="en-US" sz="1850" smtClean="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lang="en-US" sz="1850" smtClean="0">
                <a:solidFill>
                  <a:schemeClr val="bg1"/>
                </a:solidFill>
              </a:defRPr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4A3F347-D8EC-9547-B163-A8D702992299}" type="datetime1">
              <a:rPr lang="en-US" smtClean="0">
                <a:solidFill>
                  <a:prstClr val="white"/>
                </a:solidFill>
              </a:rPr>
              <a:t>7/10/18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D558541-60C9-42A2-8392-FF12533A6B7A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990600" y="914400"/>
            <a:ext cx="6858000" cy="457200"/>
          </a:xfrm>
        </p:spPr>
        <p:txBody>
          <a:bodyPr/>
          <a:lstStyle>
            <a:lvl1pPr marL="0" indent="0">
              <a:lnSpc>
                <a:spcPct val="85000"/>
              </a:lnSpc>
              <a:spcBef>
                <a:spcPts val="0"/>
              </a:spcBef>
              <a:buNone/>
              <a:defRPr sz="2000" spc="-80" baseline="0">
                <a:solidFill>
                  <a:schemeClr val="bg1"/>
                </a:solidFill>
              </a:defRPr>
            </a:lvl1pPr>
            <a:lvl2pPr marL="206375" indent="0">
              <a:buNone/>
              <a:defRPr/>
            </a:lvl2pPr>
            <a:lvl3pPr marL="457200" indent="0">
              <a:buNone/>
              <a:defRPr/>
            </a:lvl3pPr>
            <a:lvl4pPr marL="631825" indent="0">
              <a:buNone/>
              <a:defRPr/>
            </a:lvl4pPr>
            <a:lvl5pPr marL="804862" indent="0">
              <a:buNone/>
              <a:defRPr/>
            </a:lvl5pPr>
          </a:lstStyle>
          <a:p>
            <a:pPr lvl="0"/>
            <a:r>
              <a:rPr lang="en-US" dirty="0"/>
              <a:t>Slide Subtitle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5" hasCustomPrompt="1"/>
          </p:nvPr>
        </p:nvSpPr>
        <p:spPr bwMode="gray">
          <a:xfrm>
            <a:off x="3505200" y="1622425"/>
            <a:ext cx="2209800" cy="3657600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16" name="Picture Placeholder 11"/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6019800" y="1622425"/>
            <a:ext cx="2209800" cy="3657600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image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27" y="6400799"/>
            <a:ext cx="1422018" cy="265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7659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1404256" y="2936911"/>
            <a:ext cx="3886200" cy="1143000"/>
          </a:xfrm>
        </p:spPr>
        <p:txBody>
          <a:bodyPr rIns="0" bIns="0" anchor="b" anchorCtr="0"/>
          <a:lstStyle>
            <a:lvl1pPr>
              <a:lnSpc>
                <a:spcPct val="90000"/>
              </a:lnSpc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1404256" y="4134995"/>
            <a:ext cx="4386944" cy="935515"/>
          </a:xfrm>
        </p:spPr>
        <p:txBody>
          <a:bodyPr/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0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Secondary Text Goes here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633" y="911860"/>
            <a:ext cx="2488753" cy="464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83594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5837B-4631-A648-8BB5-B149E15C616B}" type="datetime1">
              <a:rPr lang="en-US" smtClean="0">
                <a:solidFill>
                  <a:srgbClr val="605F62"/>
                </a:solidFill>
              </a:rPr>
              <a:t>7/10/18</a:t>
            </a:fld>
            <a:endParaRPr lang="en-US">
              <a:solidFill>
                <a:srgbClr val="605F62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605F62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B1ACCE"/>
                </a:solidFill>
              </a:defRPr>
            </a:lvl1pPr>
          </a:lstStyle>
          <a:p>
            <a:fld id="{0D558541-60C9-42A2-8392-FF12533A6B7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990600" y="914400"/>
            <a:ext cx="6858000" cy="457200"/>
          </a:xfrm>
        </p:spPr>
        <p:txBody>
          <a:bodyPr/>
          <a:lstStyle>
            <a:lvl1pPr marL="0" indent="0">
              <a:lnSpc>
                <a:spcPct val="85000"/>
              </a:lnSpc>
              <a:spcBef>
                <a:spcPts val="0"/>
              </a:spcBef>
              <a:buNone/>
              <a:defRPr sz="2000" spc="-80" baseline="0">
                <a:solidFill>
                  <a:schemeClr val="accent2"/>
                </a:solidFill>
              </a:defRPr>
            </a:lvl1pPr>
            <a:lvl2pPr marL="206375" indent="0">
              <a:buNone/>
              <a:defRPr/>
            </a:lvl2pPr>
            <a:lvl3pPr marL="457200" indent="0">
              <a:buNone/>
              <a:defRPr/>
            </a:lvl3pPr>
            <a:lvl4pPr marL="631825" indent="0">
              <a:buNone/>
              <a:defRPr/>
            </a:lvl4pPr>
            <a:lvl5pPr marL="804862" indent="0">
              <a:buNone/>
              <a:defRPr/>
            </a:lvl5pPr>
          </a:lstStyle>
          <a:p>
            <a:pPr lvl="0"/>
            <a:r>
              <a:rPr lang="en-US" dirty="0"/>
              <a:t>Slide Subtitle</a:t>
            </a:r>
          </a:p>
        </p:txBody>
      </p:sp>
    </p:spTree>
    <p:extLst>
      <p:ext uri="{BB962C8B-B14F-4D97-AF65-F5344CB8AC3E}">
        <p14:creationId xmlns:p14="http://schemas.microsoft.com/office/powerpoint/2010/main" val="106619135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DDC55-850A-8B46-AD44-653C04B8BF14}" type="datetime1">
              <a:rPr lang="en-US" smtClean="0">
                <a:solidFill>
                  <a:srgbClr val="605F62"/>
                </a:solidFill>
              </a:rPr>
              <a:t>7/10/18</a:t>
            </a:fld>
            <a:endParaRPr lang="en-US">
              <a:solidFill>
                <a:srgbClr val="605F62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605F6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0D558541-60C9-42A2-8392-FF12533A6B7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24" y="6400799"/>
            <a:ext cx="1422024" cy="265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74472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 N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49C7DE-0DD4-EB42-AADE-7F159F88247C}" type="datetime1">
              <a:rPr lang="en-US" smtClean="0">
                <a:solidFill>
                  <a:srgbClr val="605F62"/>
                </a:solidFill>
              </a:rPr>
              <a:t>7/10/18</a:t>
            </a:fld>
            <a:endParaRPr lang="en-US">
              <a:solidFill>
                <a:srgbClr val="605F62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605F6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B1ACCE"/>
                </a:solidFill>
              </a:defRPr>
            </a:lvl1pPr>
          </a:lstStyle>
          <a:p>
            <a:fld id="{0D558541-60C9-42A2-8392-FF12533A6B7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122124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555104_NMgradientLH_RGB_102313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990600" y="2731512"/>
            <a:ext cx="6722378" cy="876329"/>
          </a:xfrm>
        </p:spPr>
        <p:txBody>
          <a:bodyPr rIns="0" bIns="0" anchor="b" anchorCtr="0"/>
          <a:lstStyle>
            <a:lvl1pPr>
              <a:lnSpc>
                <a:spcPct val="90000"/>
              </a:lnSpc>
              <a:defRPr sz="66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Document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990600" y="3581400"/>
            <a:ext cx="6400800" cy="685800"/>
          </a:xfrm>
        </p:spPr>
        <p:txBody>
          <a:bodyPr/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4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Secondary Document Title</a:t>
            </a:r>
          </a:p>
        </p:txBody>
      </p:sp>
      <p:sp>
        <p:nvSpPr>
          <p:cNvPr id="8" name="Date Placeholder 6"/>
          <p:cNvSpPr>
            <a:spLocks noGrp="1"/>
          </p:cNvSpPr>
          <p:nvPr>
            <p:ph type="dt" sz="half" idx="10"/>
          </p:nvPr>
        </p:nvSpPr>
        <p:spPr bwMode="gray">
          <a:xfrm>
            <a:off x="6855794" y="6232524"/>
            <a:ext cx="1447800" cy="16827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2D79D24-6EF7-8545-A3BF-6E6F4A2FA4F6}" type="datetime1">
              <a:rPr lang="en-US" smtClean="0">
                <a:solidFill>
                  <a:prstClr val="white"/>
                </a:solidFill>
              </a:rPr>
              <a:t>7/10/18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Footer Placeholder 7"/>
          <p:cNvSpPr>
            <a:spLocks noGrp="1"/>
          </p:cNvSpPr>
          <p:nvPr>
            <p:ph type="ftr" sz="quarter" idx="11"/>
          </p:nvPr>
        </p:nvSpPr>
        <p:spPr bwMode="gray">
          <a:xfrm>
            <a:off x="3121994" y="6397689"/>
            <a:ext cx="5181600" cy="23126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11" name="Slide Number Placeholder 8"/>
          <p:cNvSpPr>
            <a:spLocks noGrp="1"/>
          </p:cNvSpPr>
          <p:nvPr>
            <p:ph type="sldNum" sz="quarter" idx="12"/>
          </p:nvPr>
        </p:nvSpPr>
        <p:spPr bwMode="gray">
          <a:xfrm>
            <a:off x="8305799" y="6397689"/>
            <a:ext cx="346745" cy="23126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D558541-60C9-42A2-8392-FF12533A6B7A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27" y="6400799"/>
            <a:ext cx="1422018" cy="265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95785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3304CD-7B24-0E43-83EE-CBD18DF4E612}" type="datetime1">
              <a:rPr lang="en-US" smtClean="0"/>
              <a:t>7/10/18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976F9-02E5-4AAB-9A5B-26961C25BFD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29421622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ection Hea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633" y="911860"/>
            <a:ext cx="2488753" cy="4642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1404256" y="2936911"/>
            <a:ext cx="3886200" cy="1143000"/>
          </a:xfrm>
        </p:spPr>
        <p:txBody>
          <a:bodyPr rIns="0" bIns="0" anchor="b" anchorCtr="0"/>
          <a:lstStyle>
            <a:lvl1pPr>
              <a:lnSpc>
                <a:spcPct val="90000"/>
              </a:lnSpc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1404256" y="4134995"/>
            <a:ext cx="4386944" cy="935515"/>
          </a:xfrm>
        </p:spPr>
        <p:txBody>
          <a:bodyPr/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0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Secondary Text Goes here</a:t>
            </a:r>
          </a:p>
        </p:txBody>
      </p:sp>
    </p:spTree>
    <p:extLst>
      <p:ext uri="{BB962C8B-B14F-4D97-AF65-F5344CB8AC3E}">
        <p14:creationId xmlns:p14="http://schemas.microsoft.com/office/powerpoint/2010/main" val="37969879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ection Hea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633" y="911860"/>
            <a:ext cx="2488753" cy="4642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1404256" y="2936911"/>
            <a:ext cx="3886200" cy="1143000"/>
          </a:xfrm>
        </p:spPr>
        <p:txBody>
          <a:bodyPr rIns="0" bIns="0" anchor="b" anchorCtr="0"/>
          <a:lstStyle>
            <a:lvl1pPr>
              <a:lnSpc>
                <a:spcPct val="90000"/>
              </a:lnSpc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1404256" y="4134995"/>
            <a:ext cx="4386944" cy="935515"/>
          </a:xfrm>
        </p:spPr>
        <p:txBody>
          <a:bodyPr/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0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Secondary Text Goes here</a:t>
            </a:r>
          </a:p>
        </p:txBody>
      </p:sp>
    </p:spTree>
    <p:extLst>
      <p:ext uri="{BB962C8B-B14F-4D97-AF65-F5344CB8AC3E}">
        <p14:creationId xmlns:p14="http://schemas.microsoft.com/office/powerpoint/2010/main" val="24157036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ection Header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633" y="911860"/>
            <a:ext cx="2488753" cy="4642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1404256" y="2936911"/>
            <a:ext cx="3886200" cy="1143000"/>
          </a:xfrm>
        </p:spPr>
        <p:txBody>
          <a:bodyPr rIns="0" bIns="0" anchor="b" anchorCtr="0"/>
          <a:lstStyle>
            <a:lvl1pPr>
              <a:lnSpc>
                <a:spcPct val="90000"/>
              </a:lnSpc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1404256" y="4134995"/>
            <a:ext cx="4386944" cy="935515"/>
          </a:xfrm>
        </p:spPr>
        <p:txBody>
          <a:bodyPr/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0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Secondary Text Goes here</a:t>
            </a:r>
          </a:p>
        </p:txBody>
      </p:sp>
    </p:spTree>
    <p:extLst>
      <p:ext uri="{BB962C8B-B14F-4D97-AF65-F5344CB8AC3E}">
        <p14:creationId xmlns:p14="http://schemas.microsoft.com/office/powerpoint/2010/main" val="24387627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ection Header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633" y="911860"/>
            <a:ext cx="2488753" cy="4642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1404256" y="2936911"/>
            <a:ext cx="3886200" cy="1143000"/>
          </a:xfrm>
        </p:spPr>
        <p:txBody>
          <a:bodyPr rIns="0" bIns="0" anchor="b" anchorCtr="0"/>
          <a:lstStyle>
            <a:lvl1pPr>
              <a:lnSpc>
                <a:spcPct val="90000"/>
              </a:lnSpc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1404256" y="4134995"/>
            <a:ext cx="4386944" cy="935515"/>
          </a:xfrm>
        </p:spPr>
        <p:txBody>
          <a:bodyPr/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0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Secondary Text Goes here</a:t>
            </a:r>
          </a:p>
        </p:txBody>
      </p:sp>
    </p:spTree>
    <p:extLst>
      <p:ext uri="{BB962C8B-B14F-4D97-AF65-F5344CB8AC3E}">
        <p14:creationId xmlns:p14="http://schemas.microsoft.com/office/powerpoint/2010/main" val="26494073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kyline_2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289"/>
            <a:ext cx="9144000" cy="685742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75"/>
          <a:stretch/>
        </p:blipFill>
        <p:spPr bwMode="gray">
          <a:xfrm>
            <a:off x="0" y="0"/>
            <a:ext cx="7041616" cy="6858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633" y="911860"/>
            <a:ext cx="2488753" cy="46429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1404256" y="2936911"/>
            <a:ext cx="3886200" cy="1143000"/>
          </a:xfrm>
        </p:spPr>
        <p:txBody>
          <a:bodyPr rIns="0" bIns="0" anchor="b" anchorCtr="0"/>
          <a:lstStyle>
            <a:lvl1pPr>
              <a:lnSpc>
                <a:spcPct val="90000"/>
              </a:lnSpc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1404256" y="4134995"/>
            <a:ext cx="4386944" cy="935515"/>
          </a:xfrm>
        </p:spPr>
        <p:txBody>
          <a:bodyPr/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0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Secondary Text Goes here</a:t>
            </a:r>
          </a:p>
        </p:txBody>
      </p:sp>
    </p:spTree>
    <p:extLst>
      <p:ext uri="{BB962C8B-B14F-4D97-AF65-F5344CB8AC3E}">
        <p14:creationId xmlns:p14="http://schemas.microsoft.com/office/powerpoint/2010/main" val="40181919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ection Header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633" y="911860"/>
            <a:ext cx="2488753" cy="4642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1404256" y="2936911"/>
            <a:ext cx="3886200" cy="1143000"/>
          </a:xfrm>
        </p:spPr>
        <p:txBody>
          <a:bodyPr rIns="0" bIns="0" anchor="b" anchorCtr="0"/>
          <a:lstStyle>
            <a:lvl1pPr>
              <a:lnSpc>
                <a:spcPct val="90000"/>
              </a:lnSpc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1404256" y="4134995"/>
            <a:ext cx="4386944" cy="935515"/>
          </a:xfrm>
        </p:spPr>
        <p:txBody>
          <a:bodyPr/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0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Secondary Text Goes here</a:t>
            </a:r>
          </a:p>
        </p:txBody>
      </p:sp>
    </p:spTree>
    <p:extLst>
      <p:ext uri="{BB962C8B-B14F-4D97-AF65-F5344CB8AC3E}">
        <p14:creationId xmlns:p14="http://schemas.microsoft.com/office/powerpoint/2010/main" val="5831103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ection Header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633" y="911860"/>
            <a:ext cx="2488753" cy="4642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1404256" y="2936911"/>
            <a:ext cx="3886200" cy="1143000"/>
          </a:xfrm>
        </p:spPr>
        <p:txBody>
          <a:bodyPr rIns="0" bIns="0" anchor="b" anchorCtr="0"/>
          <a:lstStyle>
            <a:lvl1pPr>
              <a:lnSpc>
                <a:spcPct val="90000"/>
              </a:lnSpc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1404256" y="4134995"/>
            <a:ext cx="4386944" cy="935515"/>
          </a:xfrm>
        </p:spPr>
        <p:txBody>
          <a:bodyPr/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0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Secondary Text Goes here</a:t>
            </a:r>
          </a:p>
        </p:txBody>
      </p:sp>
    </p:spTree>
    <p:extLst>
      <p:ext uri="{BB962C8B-B14F-4D97-AF65-F5344CB8AC3E}">
        <p14:creationId xmlns:p14="http://schemas.microsoft.com/office/powerpoint/2010/main" val="35410212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90599" y="152400"/>
            <a:ext cx="7713969" cy="762000"/>
          </a:xfrm>
          <a:prstGeom prst="rect">
            <a:avLst/>
          </a:prstGeom>
        </p:spPr>
        <p:txBody>
          <a:bodyPr vert="horz" lIns="0" tIns="0" rIns="91440" bIns="45720" rtlCol="0" anchor="b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1197" y="1621971"/>
            <a:ext cx="7049689" cy="4093029"/>
          </a:xfrm>
          <a:prstGeom prst="rect">
            <a:avLst/>
          </a:prstGeom>
        </p:spPr>
        <p:txBody>
          <a:bodyPr vert="horz" lIns="0" tIns="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350008" y="6528816"/>
            <a:ext cx="850392" cy="168275"/>
          </a:xfrm>
          <a:prstGeom prst="rect">
            <a:avLst/>
          </a:prstGeom>
        </p:spPr>
        <p:txBody>
          <a:bodyPr vert="horz" wrap="none" lIns="0" tIns="0" rIns="0" bIns="0" rtlCol="0" anchor="b"/>
          <a:lstStyle>
            <a:lvl1pPr>
              <a:defRPr lang="en-US" sz="800" smtClean="0"/>
            </a:lvl1pPr>
          </a:lstStyle>
          <a:p>
            <a:fld id="{17B36F8C-2114-254F-A5F0-A833B63C9BE2}" type="datetime1">
              <a:rPr lang="en-US" smtClean="0"/>
              <a:t>7/10/18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1994" y="6485609"/>
            <a:ext cx="5181600" cy="231266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400">
                <a:solidFill>
                  <a:schemeClr val="tx1"/>
                </a:solidFill>
              </a:defRPr>
            </a:lvl1pPr>
          </a:lstStyle>
          <a:p>
            <a:endParaRPr lang="en-US" dirty="0">
              <a:solidFill>
                <a:srgbClr val="605F62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05799" y="6485609"/>
            <a:ext cx="346745" cy="231266"/>
          </a:xfrm>
          <a:prstGeom prst="rect">
            <a:avLst/>
          </a:prstGeom>
        </p:spPr>
        <p:txBody>
          <a:bodyPr vert="horz" wrap="none" lIns="0" tIns="0" rIns="0" bIns="0" rtlCol="0" anchor="b"/>
          <a:lstStyle>
            <a:lvl1pPr algn="r">
              <a:defRPr sz="1400">
                <a:solidFill>
                  <a:schemeClr val="accent2"/>
                </a:solidFill>
              </a:defRPr>
            </a:lvl1pPr>
          </a:lstStyle>
          <a:p>
            <a:fld id="{0D558541-60C9-42A2-8392-FF12533A6B7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097" y="474215"/>
            <a:ext cx="883922" cy="30480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24" y="6400799"/>
            <a:ext cx="1422024" cy="265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9404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  <p:sldLayoutId id="2147483720" r:id="rId13"/>
    <p:sldLayoutId id="2147483685" r:id="rId14"/>
    <p:sldLayoutId id="2147483686" r:id="rId15"/>
    <p:sldLayoutId id="2147483687" r:id="rId16"/>
    <p:sldLayoutId id="2147483688" r:id="rId17"/>
    <p:sldLayoutId id="2147483689" r:id="rId18"/>
    <p:sldLayoutId id="2147483690" r:id="rId19"/>
    <p:sldLayoutId id="2147483691" r:id="rId20"/>
    <p:sldLayoutId id="2147483692" r:id="rId21"/>
    <p:sldLayoutId id="2147483693" r:id="rId22"/>
    <p:sldLayoutId id="2147483721" r:id="rId23"/>
    <p:sldLayoutId id="2147483723" r:id="rId24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2800" kern="1200" spc="-5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74625" indent="-174625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850" kern="1200" spc="-5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50825" algn="l" defTabSz="914400" rtl="0" eaLnBrk="1" latinLnBrk="0" hangingPunct="1">
        <a:spcBef>
          <a:spcPct val="20000"/>
        </a:spcBef>
        <a:buClr>
          <a:srgbClr val="605F62"/>
        </a:buClr>
        <a:buFont typeface="Symbol" pitchFamily="18" charset="2"/>
        <a:buChar char="-"/>
        <a:defRPr sz="1850" kern="1200" spc="-50" baseline="0">
          <a:solidFill>
            <a:schemeClr val="tx1"/>
          </a:solidFill>
          <a:latin typeface="+mn-lt"/>
          <a:ea typeface="+mn-ea"/>
          <a:cs typeface="+mn-cs"/>
        </a:defRPr>
      </a:lvl2pPr>
      <a:lvl3pPr marL="620713" indent="-163513" algn="l" defTabSz="914400" rtl="0" eaLnBrk="1" latinLnBrk="0" hangingPunct="1">
        <a:spcBef>
          <a:spcPct val="20000"/>
        </a:spcBef>
        <a:buClr>
          <a:srgbClr val="605F62"/>
        </a:buClr>
        <a:buFont typeface="Arial" pitchFamily="34" charset="0"/>
        <a:buChar char="•"/>
        <a:defRPr sz="1400" kern="1200" spc="-50" baseline="0">
          <a:solidFill>
            <a:schemeClr val="tx1"/>
          </a:solidFill>
          <a:latin typeface="+mn-lt"/>
          <a:ea typeface="+mn-ea"/>
          <a:cs typeface="+mn-cs"/>
        </a:defRPr>
      </a:lvl3pPr>
      <a:lvl4pPr marL="804863" indent="-173038" algn="l" defTabSz="914400" rtl="0" eaLnBrk="1" latinLnBrk="0" hangingPunct="1">
        <a:spcBef>
          <a:spcPct val="20000"/>
        </a:spcBef>
        <a:buClr>
          <a:srgbClr val="605F62"/>
        </a:buClr>
        <a:buFont typeface="Arial" pitchFamily="34" charset="0"/>
        <a:buChar char="•"/>
        <a:defRPr sz="1400" kern="1200" spc="-50" baseline="0">
          <a:solidFill>
            <a:schemeClr val="tx1"/>
          </a:solidFill>
          <a:latin typeface="+mn-lt"/>
          <a:ea typeface="+mn-ea"/>
          <a:cs typeface="+mn-cs"/>
        </a:defRPr>
      </a:lvl4pPr>
      <a:lvl5pPr marL="968375" indent="-163513" algn="l" defTabSz="914400" rtl="0" eaLnBrk="1" latinLnBrk="0" hangingPunct="1">
        <a:spcBef>
          <a:spcPct val="20000"/>
        </a:spcBef>
        <a:buClr>
          <a:srgbClr val="605F62"/>
        </a:buClr>
        <a:buFont typeface="Arial" pitchFamily="34" charset="0"/>
        <a:buChar char="•"/>
        <a:defRPr sz="1400" kern="1200" spc="-5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02422" y="457201"/>
            <a:ext cx="6722378" cy="5410200"/>
          </a:xfrm>
        </p:spPr>
        <p:txBody>
          <a:bodyPr/>
          <a:lstStyle/>
          <a:p>
            <a:pPr algn="ctr"/>
            <a:r>
              <a:rPr lang="en-US" sz="5400" b="1" dirty="0"/>
              <a:t>R Studio Overview</a:t>
            </a:r>
            <a:br>
              <a:rPr lang="en-US" sz="4000" dirty="0"/>
            </a:br>
            <a:br>
              <a:rPr lang="en-US" sz="4000" dirty="0"/>
            </a:br>
            <a:r>
              <a:rPr lang="en-US" sz="4000" b="1" dirty="0"/>
              <a:t>R Refresher</a:t>
            </a:r>
            <a:br>
              <a:rPr lang="en-US" sz="4000" dirty="0"/>
            </a:br>
            <a:r>
              <a:rPr lang="en-US" sz="2800" dirty="0"/>
              <a:t>July 17, 2018</a:t>
            </a:r>
            <a:br>
              <a:rPr lang="en-US" sz="4000" dirty="0"/>
            </a:br>
            <a:br>
              <a:rPr lang="en-US" sz="4000" dirty="0"/>
            </a:br>
            <a:r>
              <a:rPr lang="en-US" sz="2800" dirty="0"/>
              <a:t>Matt Carson</a:t>
            </a:r>
            <a:br>
              <a:rPr lang="en-US" sz="2800" dirty="0"/>
            </a:br>
            <a:r>
              <a:rPr lang="en-US" sz="2800" dirty="0"/>
              <a:t>Head, Digital Systems Department</a:t>
            </a:r>
            <a:br>
              <a:rPr lang="en-US" sz="2800" dirty="0"/>
            </a:br>
            <a:r>
              <a:rPr lang="en-US" sz="2800" dirty="0" err="1"/>
              <a:t>Galter</a:t>
            </a:r>
            <a:r>
              <a:rPr lang="en-US" sz="2800" dirty="0"/>
              <a:t> Health Sciences Library</a:t>
            </a:r>
            <a:br>
              <a:rPr lang="en-US" sz="5400" dirty="0"/>
            </a:br>
            <a:endParaRPr lang="en-US" sz="5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558541-60C9-42A2-8392-FF12533A6B7A}" type="slidenum">
              <a:rPr lang="en-US" smtClean="0">
                <a:solidFill>
                  <a:prstClr val="white"/>
                </a:solidFill>
              </a:rPr>
              <a:pPr/>
              <a:t>1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3706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09FD1-3417-9B43-B547-5A874FF3E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Environment Pane (cont.)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0C806E-787A-E145-81E0-D752AF366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976F9-02E5-4AAB-9A5B-26961C25BFDC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1FE804-6CE7-FD4A-B7AE-2AA15BF07FE2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sz="2800" dirty="0"/>
              <a:t>You can save objects in an </a:t>
            </a:r>
            <a:r>
              <a:rPr lang="en-US" sz="2800" b="1" dirty="0"/>
              <a:t>.</a:t>
            </a:r>
            <a:r>
              <a:rPr lang="en-US" sz="2800" b="1" dirty="0" err="1"/>
              <a:t>rdata</a:t>
            </a:r>
            <a:r>
              <a:rPr lang="en-US" sz="2800" dirty="0"/>
              <a:t> </a:t>
            </a:r>
            <a:r>
              <a:rPr lang="en-US" sz="2800" b="1" dirty="0"/>
              <a:t>file</a:t>
            </a:r>
            <a:r>
              <a:rPr lang="en-US" sz="2800" dirty="0"/>
              <a:t> by clicking the </a:t>
            </a:r>
            <a:r>
              <a:rPr lang="en-US" sz="2800" b="1" dirty="0"/>
              <a:t>Save</a:t>
            </a:r>
            <a:r>
              <a:rPr lang="en-US" sz="2800" dirty="0"/>
              <a:t> icon</a:t>
            </a:r>
            <a:endParaRPr lang="en-US" sz="2800" b="1" dirty="0"/>
          </a:p>
          <a:p>
            <a:r>
              <a:rPr lang="en-US" sz="2800" dirty="0"/>
              <a:t>Load an </a:t>
            </a:r>
            <a:r>
              <a:rPr lang="en-US" sz="2800" b="1" dirty="0"/>
              <a:t>.</a:t>
            </a:r>
            <a:r>
              <a:rPr lang="en-US" sz="2800" b="1" dirty="0" err="1"/>
              <a:t>rdata</a:t>
            </a:r>
            <a:r>
              <a:rPr lang="en-US" sz="2800" b="1" dirty="0"/>
              <a:t> file </a:t>
            </a:r>
            <a:r>
              <a:rPr lang="en-US" sz="2800" dirty="0"/>
              <a:t>by clicking the </a:t>
            </a:r>
            <a:r>
              <a:rPr lang="en-US" sz="2800" b="1" dirty="0"/>
              <a:t>Folder</a:t>
            </a:r>
            <a:r>
              <a:rPr lang="en-US" sz="2800" dirty="0"/>
              <a:t> icon</a:t>
            </a:r>
          </a:p>
          <a:p>
            <a:r>
              <a:rPr lang="en-US" sz="2800" dirty="0"/>
              <a:t>You can view as a </a:t>
            </a:r>
            <a:r>
              <a:rPr lang="en-US" sz="2800" b="1" dirty="0"/>
              <a:t>list</a:t>
            </a:r>
            <a:r>
              <a:rPr lang="en-US" sz="2800" dirty="0"/>
              <a:t> or </a:t>
            </a:r>
            <a:r>
              <a:rPr lang="en-US" sz="2800" b="1" dirty="0"/>
              <a:t>grid</a:t>
            </a:r>
          </a:p>
          <a:p>
            <a:pPr lvl="1"/>
            <a:r>
              <a:rPr lang="en-US" sz="2800" dirty="0"/>
              <a:t> Use the grid view to delete individual objects</a:t>
            </a:r>
          </a:p>
          <a:p>
            <a:pPr marL="206375" lvl="1" indent="0">
              <a:buNone/>
            </a:pPr>
            <a:endParaRPr lang="en-US" sz="2800" dirty="0"/>
          </a:p>
          <a:p>
            <a:r>
              <a:rPr lang="en-US" sz="2800" b="1" dirty="0"/>
              <a:t>Import Dataset </a:t>
            </a:r>
            <a:r>
              <a:rPr lang="en-US" sz="2800" dirty="0"/>
              <a:t>will let you import through the R Studio GUI</a:t>
            </a:r>
          </a:p>
          <a:p>
            <a:endParaRPr lang="en-US" sz="2800" dirty="0"/>
          </a:p>
          <a:p>
            <a:r>
              <a:rPr lang="en-US" sz="2800" b="1" dirty="0"/>
              <a:t>Delete</a:t>
            </a:r>
            <a:r>
              <a:rPr lang="en-US" sz="2800" dirty="0"/>
              <a:t> all object with the </a:t>
            </a:r>
            <a:r>
              <a:rPr lang="en-US" sz="2800" b="1" dirty="0"/>
              <a:t>Broom</a:t>
            </a:r>
            <a:r>
              <a:rPr lang="en-US" sz="2800" dirty="0"/>
              <a:t> icon</a:t>
            </a:r>
          </a:p>
          <a:p>
            <a:pPr marL="0" indent="0">
              <a:buNone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1154526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09FD1-3417-9B43-B547-5A874FF3E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The View() </a:t>
            </a:r>
            <a:r>
              <a:rPr lang="en-US" b="1" dirty="0" err="1"/>
              <a:t>Funtion</a:t>
            </a:r>
            <a:endParaRPr lang="en-US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0C806E-787A-E145-81E0-D752AF366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976F9-02E5-4AAB-9A5B-26961C25BFDC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1FE804-6CE7-FD4A-B7AE-2AA15BF07FE2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sz="2800" dirty="0"/>
              <a:t>A data viewer for data frames, lists, and matrices</a:t>
            </a:r>
          </a:p>
          <a:p>
            <a:pPr marL="0" indent="0">
              <a:buNone/>
            </a:pPr>
            <a:endParaRPr lang="en-US" sz="2800" dirty="0"/>
          </a:p>
          <a:p>
            <a:r>
              <a:rPr lang="en-US" sz="2800" dirty="0"/>
              <a:t>Two ways to access:</a:t>
            </a:r>
          </a:p>
          <a:p>
            <a:pPr lvl="1"/>
            <a:r>
              <a:rPr lang="en-US" sz="2800" dirty="0"/>
              <a:t>View(</a:t>
            </a:r>
            <a:r>
              <a:rPr lang="en-US" sz="2800" dirty="0" err="1"/>
              <a:t>data_object</a:t>
            </a:r>
            <a:r>
              <a:rPr lang="en-US" sz="2800" dirty="0"/>
              <a:t>)</a:t>
            </a:r>
          </a:p>
          <a:p>
            <a:pPr lvl="1"/>
            <a:r>
              <a:rPr lang="en-US" sz="2800" dirty="0"/>
              <a:t>Click the name of the object in the </a:t>
            </a:r>
            <a:r>
              <a:rPr lang="en-US" sz="2800" b="1" dirty="0"/>
              <a:t>Environment</a:t>
            </a:r>
            <a:r>
              <a:rPr lang="en-US" sz="2800" dirty="0"/>
              <a:t> window</a:t>
            </a:r>
          </a:p>
          <a:p>
            <a:pPr lvl="1"/>
            <a:endParaRPr lang="en-US" sz="2800" dirty="0"/>
          </a:p>
          <a:p>
            <a:r>
              <a:rPr lang="en-US" sz="2800" dirty="0"/>
              <a:t>Pop out using </a:t>
            </a:r>
            <a:r>
              <a:rPr lang="en-US" sz="2800" b="1" dirty="0"/>
              <a:t>Show in new window </a:t>
            </a:r>
            <a:r>
              <a:rPr lang="en-US" sz="2800" dirty="0"/>
              <a:t>button</a:t>
            </a:r>
          </a:p>
          <a:p>
            <a:endParaRPr lang="en-US" sz="2800" dirty="0"/>
          </a:p>
          <a:p>
            <a:r>
              <a:rPr lang="en-US" sz="2800" dirty="0"/>
              <a:t>Lots of options for sorting and filtering within the view</a:t>
            </a:r>
          </a:p>
        </p:txBody>
      </p:sp>
    </p:spTree>
    <p:extLst>
      <p:ext uri="{BB962C8B-B14F-4D97-AF65-F5344CB8AC3E}">
        <p14:creationId xmlns:p14="http://schemas.microsoft.com/office/powerpoint/2010/main" val="17381579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09FD1-3417-9B43-B547-5A874FF3E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Environment Pane (History Tab)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0C806E-787A-E145-81E0-D752AF366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976F9-02E5-4AAB-9A5B-26961C25BFDC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1FE804-6CE7-FD4A-B7AE-2AA15BF07FE2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sz="2800" dirty="0"/>
              <a:t>Keeps track of all commands run in the session</a:t>
            </a:r>
          </a:p>
          <a:p>
            <a:pPr marL="0" indent="0">
              <a:buNone/>
            </a:pPr>
            <a:endParaRPr lang="en-US" sz="2800" dirty="0"/>
          </a:p>
          <a:p>
            <a:r>
              <a:rPr lang="en-US" sz="2800" dirty="0"/>
              <a:t>You can save your history in a </a:t>
            </a:r>
            <a:r>
              <a:rPr lang="en-US" sz="2800" b="1" dirty="0"/>
              <a:t>.</a:t>
            </a:r>
            <a:r>
              <a:rPr lang="en-US" sz="2800" b="1" dirty="0" err="1"/>
              <a:t>rhistory</a:t>
            </a:r>
            <a:r>
              <a:rPr lang="en-US" sz="2800" dirty="0"/>
              <a:t> </a:t>
            </a:r>
            <a:r>
              <a:rPr lang="en-US" sz="2800" b="1" dirty="0"/>
              <a:t>file</a:t>
            </a:r>
            <a:r>
              <a:rPr lang="en-US" sz="2800" dirty="0"/>
              <a:t> by clicking the </a:t>
            </a:r>
            <a:r>
              <a:rPr lang="en-US" sz="2800" b="1" dirty="0"/>
              <a:t>Save</a:t>
            </a:r>
            <a:r>
              <a:rPr lang="en-US" sz="2800" dirty="0"/>
              <a:t> icon</a:t>
            </a:r>
          </a:p>
          <a:p>
            <a:pPr marL="0" indent="0">
              <a:buNone/>
            </a:pPr>
            <a:endParaRPr lang="en-US" sz="2800" b="1" dirty="0"/>
          </a:p>
          <a:p>
            <a:r>
              <a:rPr lang="en-US" sz="2800" dirty="0"/>
              <a:t>Load an </a:t>
            </a:r>
            <a:r>
              <a:rPr lang="en-US" sz="2800" b="1" dirty="0"/>
              <a:t>.</a:t>
            </a:r>
            <a:r>
              <a:rPr lang="en-US" sz="2800" b="1" dirty="0" err="1"/>
              <a:t>rhistory</a:t>
            </a:r>
            <a:r>
              <a:rPr lang="en-US" sz="2800" b="1" dirty="0"/>
              <a:t> file </a:t>
            </a:r>
            <a:r>
              <a:rPr lang="en-US" sz="2800" dirty="0"/>
              <a:t>by clicking the </a:t>
            </a:r>
            <a:r>
              <a:rPr lang="en-US" sz="2800" b="1" dirty="0"/>
              <a:t>Folder</a:t>
            </a:r>
            <a:r>
              <a:rPr lang="en-US" sz="2800" dirty="0"/>
              <a:t> icon</a:t>
            </a:r>
          </a:p>
          <a:p>
            <a:pPr marL="0" indent="0">
              <a:buNone/>
            </a:pPr>
            <a:endParaRPr lang="en-US" sz="2800" dirty="0"/>
          </a:p>
          <a:p>
            <a:r>
              <a:rPr lang="en-US" sz="2800" b="1" dirty="0"/>
              <a:t>Delete</a:t>
            </a:r>
            <a:r>
              <a:rPr lang="en-US" sz="2800" dirty="0"/>
              <a:t> all history with the </a:t>
            </a:r>
            <a:r>
              <a:rPr lang="en-US" sz="2800" b="1" dirty="0"/>
              <a:t>Broom</a:t>
            </a:r>
            <a:r>
              <a:rPr lang="en-US" sz="2800" dirty="0"/>
              <a:t> icon</a:t>
            </a:r>
          </a:p>
          <a:p>
            <a:endParaRPr lang="en-US" sz="2800" dirty="0"/>
          </a:p>
          <a:p>
            <a:r>
              <a:rPr lang="en-US" sz="2800" b="1" dirty="0"/>
              <a:t>Highlight</a:t>
            </a:r>
            <a:r>
              <a:rPr lang="en-US" sz="2800" dirty="0"/>
              <a:t> a command and click the </a:t>
            </a:r>
            <a:r>
              <a:rPr lang="en-US" sz="2800" b="1" dirty="0"/>
              <a:t>X-file</a:t>
            </a:r>
            <a:r>
              <a:rPr lang="en-US" sz="2800" dirty="0"/>
              <a:t> icon to delete it</a:t>
            </a:r>
          </a:p>
          <a:p>
            <a:pPr marL="0" indent="0">
              <a:buNone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6722108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09FD1-3417-9B43-B547-5A874FF3E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Environment Pane (History Tab)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0C806E-787A-E145-81E0-D752AF366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976F9-02E5-4AAB-9A5B-26961C25BFDC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1FE804-6CE7-FD4A-B7AE-2AA15BF07FE2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sz="2800" dirty="0"/>
              <a:t>Run a command again by </a:t>
            </a:r>
            <a:r>
              <a:rPr lang="en-US" sz="2800" b="1" dirty="0"/>
              <a:t>highlighting</a:t>
            </a:r>
            <a:r>
              <a:rPr lang="en-US" sz="2800" dirty="0"/>
              <a:t> it and…</a:t>
            </a:r>
          </a:p>
          <a:p>
            <a:pPr lvl="1"/>
            <a:r>
              <a:rPr lang="en-US" sz="2800" dirty="0"/>
              <a:t>Pressing </a:t>
            </a:r>
            <a:r>
              <a:rPr lang="en-US" sz="2800" b="1" dirty="0"/>
              <a:t>Enter</a:t>
            </a:r>
          </a:p>
          <a:p>
            <a:pPr marL="457200" lvl="2" indent="0">
              <a:buNone/>
            </a:pPr>
            <a:r>
              <a:rPr lang="en-US" sz="2350" b="1" dirty="0"/>
              <a:t>or</a:t>
            </a:r>
          </a:p>
          <a:p>
            <a:pPr lvl="1"/>
            <a:r>
              <a:rPr lang="en-US" sz="2800" dirty="0"/>
              <a:t>Clicking the </a:t>
            </a:r>
            <a:r>
              <a:rPr lang="en-US" sz="2800" b="1" dirty="0"/>
              <a:t>To Console</a:t>
            </a:r>
            <a:r>
              <a:rPr lang="en-US" sz="2800" dirty="0"/>
              <a:t> icon</a:t>
            </a:r>
          </a:p>
          <a:p>
            <a:pPr marL="206375" lvl="1" indent="0">
              <a:buNone/>
            </a:pPr>
            <a:endParaRPr lang="en-US" sz="2800" dirty="0"/>
          </a:p>
          <a:p>
            <a:r>
              <a:rPr lang="en-US" sz="2800" dirty="0"/>
              <a:t>Copy a command to the source pane by </a:t>
            </a:r>
            <a:r>
              <a:rPr lang="en-US" sz="2800" b="1" dirty="0"/>
              <a:t>highlighting</a:t>
            </a:r>
            <a:r>
              <a:rPr lang="en-US" sz="2800" dirty="0"/>
              <a:t> it and…</a:t>
            </a:r>
          </a:p>
          <a:p>
            <a:pPr lvl="1"/>
            <a:r>
              <a:rPr lang="en-US" sz="2800" dirty="0"/>
              <a:t>Pressing </a:t>
            </a:r>
            <a:r>
              <a:rPr lang="en-US" sz="2800" b="1" dirty="0"/>
              <a:t>Shift + Enter</a:t>
            </a:r>
          </a:p>
          <a:p>
            <a:pPr marL="457200" lvl="2" indent="0">
              <a:buNone/>
            </a:pPr>
            <a:r>
              <a:rPr lang="en-US" sz="2350" b="1" dirty="0"/>
              <a:t>or</a:t>
            </a:r>
          </a:p>
          <a:p>
            <a:pPr lvl="1"/>
            <a:r>
              <a:rPr lang="en-US" sz="2350" dirty="0"/>
              <a:t>Clicking the </a:t>
            </a:r>
            <a:r>
              <a:rPr lang="en-US" sz="2350" b="1" dirty="0"/>
              <a:t>To Source</a:t>
            </a:r>
            <a:r>
              <a:rPr lang="en-US" sz="2350" dirty="0"/>
              <a:t> icon</a:t>
            </a:r>
          </a:p>
          <a:p>
            <a:pPr marL="0" indent="0">
              <a:buNone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3842297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09FD1-3417-9B43-B547-5A874FF3E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Files Pane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0C806E-787A-E145-81E0-D752AF366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976F9-02E5-4AAB-9A5B-26961C25BFDC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1FE804-6CE7-FD4A-B7AE-2AA15BF07FE2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sz="2800" dirty="0"/>
              <a:t>Contains five tabs</a:t>
            </a:r>
          </a:p>
          <a:p>
            <a:pPr lvl="1"/>
            <a:r>
              <a:rPr lang="en-US" sz="2350" dirty="0"/>
              <a:t>Files</a:t>
            </a:r>
          </a:p>
          <a:p>
            <a:pPr lvl="1"/>
            <a:r>
              <a:rPr lang="en-US" sz="2350" dirty="0"/>
              <a:t>Plots</a:t>
            </a:r>
          </a:p>
          <a:p>
            <a:pPr lvl="1"/>
            <a:r>
              <a:rPr lang="en-US" sz="2350" dirty="0"/>
              <a:t>Packages</a:t>
            </a:r>
          </a:p>
          <a:p>
            <a:pPr lvl="1"/>
            <a:r>
              <a:rPr lang="en-US" sz="2350" dirty="0"/>
              <a:t>Help</a:t>
            </a:r>
          </a:p>
          <a:p>
            <a:pPr lvl="1"/>
            <a:r>
              <a:rPr lang="en-US" sz="2350" dirty="0"/>
              <a:t>Viewer</a:t>
            </a:r>
          </a:p>
          <a:p>
            <a:pPr marL="206375" lvl="1" indent="0">
              <a:buNone/>
            </a:pPr>
            <a:endParaRPr lang="en-US" sz="2350" dirty="0"/>
          </a:p>
          <a:p>
            <a:pPr marL="0" indent="0">
              <a:buNone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3414147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09FD1-3417-9B43-B547-5A874FF3E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Files Tab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0C806E-787A-E145-81E0-D752AF366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976F9-02E5-4AAB-9A5B-26961C25BFDC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1FE804-6CE7-FD4A-B7AE-2AA15BF07FE2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>
              <a:spcBef>
                <a:spcPts val="0"/>
              </a:spcBef>
              <a:buClrTx/>
              <a:defRPr/>
            </a:pPr>
            <a:r>
              <a:rPr lang="en-US" sz="2800" dirty="0"/>
              <a:t>Shows contents of your current working directory</a:t>
            </a:r>
          </a:p>
          <a:p>
            <a:pPr marL="0" indent="0">
              <a:spcBef>
                <a:spcPts val="0"/>
              </a:spcBef>
              <a:buClrTx/>
              <a:buNone/>
              <a:defRPr/>
            </a:pPr>
            <a:endParaRPr lang="en-US" sz="2800" dirty="0"/>
          </a:p>
          <a:p>
            <a:pPr>
              <a:spcBef>
                <a:spcPts val="0"/>
              </a:spcBef>
              <a:buClrTx/>
              <a:defRPr/>
            </a:pPr>
            <a:r>
              <a:rPr lang="en-US" sz="2800" dirty="0"/>
              <a:t>Open, create, rename and delete files</a:t>
            </a:r>
          </a:p>
          <a:p>
            <a:pPr marL="0" indent="0">
              <a:spcBef>
                <a:spcPts val="0"/>
              </a:spcBef>
              <a:buClrTx/>
              <a:buNone/>
              <a:defRPr/>
            </a:pPr>
            <a:endParaRPr lang="en-US" sz="2800" dirty="0"/>
          </a:p>
          <a:p>
            <a:pPr>
              <a:spcBef>
                <a:spcPts val="0"/>
              </a:spcBef>
              <a:buClrTx/>
              <a:defRPr/>
            </a:pPr>
            <a:r>
              <a:rPr lang="en-US" sz="2800" dirty="0"/>
              <a:t>Set a new working directory by clicking </a:t>
            </a:r>
            <a:r>
              <a:rPr lang="en-US" sz="2800" b="1" dirty="0"/>
              <a:t>More</a:t>
            </a:r>
            <a:r>
              <a:rPr lang="en-US" sz="2800" dirty="0"/>
              <a:t> and selecting </a:t>
            </a:r>
            <a:r>
              <a:rPr lang="en-US" sz="2800" b="1" dirty="0"/>
              <a:t>Set As Working Directory</a:t>
            </a:r>
          </a:p>
          <a:p>
            <a:pPr>
              <a:spcBef>
                <a:spcPts val="0"/>
              </a:spcBef>
              <a:buClrTx/>
              <a:defRPr/>
            </a:pPr>
            <a:endParaRPr lang="en-US" sz="2800" b="1" dirty="0"/>
          </a:p>
          <a:p>
            <a:pPr>
              <a:spcBef>
                <a:spcPts val="0"/>
              </a:spcBef>
              <a:buClrTx/>
              <a:defRPr/>
            </a:pPr>
            <a:r>
              <a:rPr lang="en-US" sz="2800" dirty="0"/>
              <a:t>Other ways to set the working directory:</a:t>
            </a:r>
          </a:p>
          <a:p>
            <a:pPr lvl="1">
              <a:spcBef>
                <a:spcPts val="0"/>
              </a:spcBef>
              <a:buClrTx/>
              <a:defRPr/>
            </a:pPr>
            <a:r>
              <a:rPr lang="en-US" sz="2800" dirty="0" err="1"/>
              <a:t>setwd</a:t>
            </a:r>
            <a:r>
              <a:rPr lang="en-US" sz="2800" dirty="0"/>
              <a:t>(path)</a:t>
            </a:r>
          </a:p>
          <a:p>
            <a:pPr lvl="1">
              <a:spcBef>
                <a:spcPts val="0"/>
              </a:spcBef>
              <a:buClrTx/>
              <a:defRPr/>
            </a:pPr>
            <a:r>
              <a:rPr lang="en-US" sz="2800" b="1" dirty="0"/>
              <a:t>Session</a:t>
            </a:r>
            <a:r>
              <a:rPr lang="en-US" sz="2800" dirty="0"/>
              <a:t> </a:t>
            </a:r>
            <a:r>
              <a:rPr lang="en-US" sz="2800" dirty="0">
                <a:sym typeface="Wingdings" pitchFamily="2" charset="2"/>
              </a:rPr>
              <a:t></a:t>
            </a:r>
            <a:r>
              <a:rPr lang="en-US" sz="2800" dirty="0"/>
              <a:t> </a:t>
            </a:r>
            <a:r>
              <a:rPr lang="en-US" sz="2800" b="1" dirty="0"/>
              <a:t>Set Working Directory</a:t>
            </a:r>
            <a:r>
              <a:rPr lang="en-US" sz="2800" dirty="0"/>
              <a:t> (MAC)</a:t>
            </a:r>
          </a:p>
          <a:p>
            <a:pPr lvl="1">
              <a:spcBef>
                <a:spcPts val="0"/>
              </a:spcBef>
              <a:buClrTx/>
              <a:defRPr/>
            </a:pPr>
            <a:r>
              <a:rPr lang="en-US" sz="2800" b="1" dirty="0"/>
              <a:t>Tools</a:t>
            </a:r>
            <a:r>
              <a:rPr lang="en-US" sz="2800" dirty="0"/>
              <a:t> </a:t>
            </a:r>
            <a:r>
              <a:rPr lang="en-US" sz="2800" dirty="0">
                <a:sym typeface="Wingdings" pitchFamily="2" charset="2"/>
              </a:rPr>
              <a:t></a:t>
            </a:r>
            <a:r>
              <a:rPr lang="en-US" sz="2800" dirty="0"/>
              <a:t> </a:t>
            </a:r>
            <a:r>
              <a:rPr lang="en-US" sz="2800" b="1" dirty="0"/>
              <a:t>Change Working Directory</a:t>
            </a:r>
            <a:r>
              <a:rPr lang="en-US" sz="2800" dirty="0"/>
              <a:t> (PC)</a:t>
            </a:r>
          </a:p>
          <a:p>
            <a:pPr marL="206375" lvl="1" indent="0">
              <a:buNone/>
            </a:pPr>
            <a:endParaRPr lang="en-US" sz="2350" dirty="0"/>
          </a:p>
          <a:p>
            <a:pPr marL="0" indent="0">
              <a:buNone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7912899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09FD1-3417-9B43-B547-5A874FF3E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Plots Tab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0C806E-787A-E145-81E0-D752AF366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976F9-02E5-4AAB-9A5B-26961C25BFDC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1FE804-6CE7-FD4A-B7AE-2AA15BF07FE2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>
              <a:spcBef>
                <a:spcPts val="0"/>
              </a:spcBef>
              <a:buClrTx/>
              <a:defRPr/>
            </a:pPr>
            <a:r>
              <a:rPr lang="en-US" sz="2800" dirty="0"/>
              <a:t>Displays results from R's plotting functions (</a:t>
            </a:r>
            <a:r>
              <a:rPr lang="en-US" sz="2800" b="1" dirty="0"/>
              <a:t>plot, </a:t>
            </a:r>
            <a:r>
              <a:rPr lang="en-US" sz="2800" b="1" dirty="0" err="1"/>
              <a:t>hist</a:t>
            </a:r>
            <a:r>
              <a:rPr lang="en-US" sz="2800" b="1" dirty="0"/>
              <a:t>, </a:t>
            </a:r>
            <a:r>
              <a:rPr lang="en-US" sz="2800" b="1" dirty="0" err="1"/>
              <a:t>ggplot</a:t>
            </a:r>
            <a:r>
              <a:rPr lang="en-US" sz="2800" b="1" dirty="0"/>
              <a:t>, </a:t>
            </a:r>
            <a:r>
              <a:rPr lang="en-US" sz="2800" b="1" dirty="0" err="1"/>
              <a:t>xyplot</a:t>
            </a:r>
            <a:r>
              <a:rPr lang="en-US" sz="2800" dirty="0"/>
              <a:t>)</a:t>
            </a:r>
          </a:p>
          <a:p>
            <a:pPr>
              <a:spcBef>
                <a:spcPts val="0"/>
              </a:spcBef>
              <a:buClrTx/>
              <a:defRPr/>
            </a:pPr>
            <a:endParaRPr lang="en-US" sz="2800" dirty="0"/>
          </a:p>
          <a:p>
            <a:pPr>
              <a:spcBef>
                <a:spcPts val="0"/>
              </a:spcBef>
              <a:buClrTx/>
              <a:defRPr/>
            </a:pPr>
            <a:r>
              <a:rPr lang="en-US" sz="2800" dirty="0"/>
              <a:t>Navigate using </a:t>
            </a:r>
            <a:r>
              <a:rPr lang="en-US" sz="2800" b="1" dirty="0"/>
              <a:t>Arrow</a:t>
            </a:r>
            <a:r>
              <a:rPr lang="en-US" sz="2800" dirty="0"/>
              <a:t> buttons</a:t>
            </a:r>
          </a:p>
          <a:p>
            <a:pPr>
              <a:spcBef>
                <a:spcPts val="0"/>
              </a:spcBef>
              <a:buClrTx/>
              <a:defRPr/>
            </a:pPr>
            <a:endParaRPr lang="en-US" sz="2800" dirty="0"/>
          </a:p>
          <a:p>
            <a:pPr>
              <a:spcBef>
                <a:spcPts val="0"/>
              </a:spcBef>
              <a:buClrTx/>
              <a:defRPr/>
            </a:pPr>
            <a:r>
              <a:rPr lang="en-US" sz="2800" dirty="0"/>
              <a:t>Open in a new window with the </a:t>
            </a:r>
            <a:r>
              <a:rPr lang="en-US" sz="2800" b="1" dirty="0"/>
              <a:t>Zoom</a:t>
            </a:r>
            <a:r>
              <a:rPr lang="en-US" sz="2800" dirty="0"/>
              <a:t> button</a:t>
            </a:r>
          </a:p>
          <a:p>
            <a:pPr>
              <a:spcBef>
                <a:spcPts val="0"/>
              </a:spcBef>
              <a:buClrTx/>
              <a:defRPr/>
            </a:pPr>
            <a:endParaRPr lang="en-US" sz="2800" dirty="0"/>
          </a:p>
          <a:p>
            <a:pPr>
              <a:spcBef>
                <a:spcPts val="0"/>
              </a:spcBef>
              <a:buClrTx/>
              <a:defRPr/>
            </a:pPr>
            <a:r>
              <a:rPr lang="en-US" sz="2800" dirty="0"/>
              <a:t>Use the </a:t>
            </a:r>
            <a:r>
              <a:rPr lang="en-US" sz="2800" b="1" dirty="0"/>
              <a:t>Broom</a:t>
            </a:r>
            <a:r>
              <a:rPr lang="en-US" sz="2800" dirty="0"/>
              <a:t> icon to delete all contents</a:t>
            </a:r>
          </a:p>
          <a:p>
            <a:pPr marL="0" indent="0">
              <a:spcBef>
                <a:spcPts val="0"/>
              </a:spcBef>
              <a:buClrTx/>
              <a:buNone/>
              <a:defRPr/>
            </a:pPr>
            <a:endParaRPr lang="en-US" sz="2800" dirty="0"/>
          </a:p>
          <a:p>
            <a:pPr>
              <a:spcBef>
                <a:spcPts val="0"/>
              </a:spcBef>
              <a:buClrTx/>
              <a:defRPr/>
            </a:pPr>
            <a:r>
              <a:rPr lang="en-US" sz="2800" dirty="0"/>
              <a:t>Use </a:t>
            </a:r>
            <a:r>
              <a:rPr lang="en-US" sz="2800" b="1" dirty="0"/>
              <a:t>Export</a:t>
            </a:r>
            <a:r>
              <a:rPr lang="en-US" sz="2800" dirty="0"/>
              <a:t> to save the plot in one of several formats (.</a:t>
            </a:r>
            <a:r>
              <a:rPr lang="en-US" sz="2800" dirty="0" err="1"/>
              <a:t>png</a:t>
            </a:r>
            <a:r>
              <a:rPr lang="en-US" sz="2800" dirty="0"/>
              <a:t>, .jpeg, .tiff, .bmp, .</a:t>
            </a:r>
            <a:r>
              <a:rPr lang="en-US" sz="2800" dirty="0" err="1"/>
              <a:t>svg</a:t>
            </a:r>
            <a:r>
              <a:rPr lang="en-US" sz="2800" dirty="0"/>
              <a:t>, .eps)</a:t>
            </a:r>
          </a:p>
          <a:p>
            <a:pPr marL="206375" lvl="1" indent="0">
              <a:buNone/>
            </a:pPr>
            <a:endParaRPr lang="en-US" sz="2350" dirty="0"/>
          </a:p>
          <a:p>
            <a:pPr marL="0" indent="0">
              <a:buNone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1787599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09FD1-3417-9B43-B547-5A874FF3E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Packages Tab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0C806E-787A-E145-81E0-D752AF366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976F9-02E5-4AAB-9A5B-26961C25BFDC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1FE804-6CE7-FD4A-B7AE-2AA15BF07FE2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>
              <a:spcBef>
                <a:spcPts val="0"/>
              </a:spcBef>
              <a:buClrTx/>
              <a:defRPr/>
            </a:pPr>
            <a:r>
              <a:rPr lang="en-US" sz="2800" dirty="0"/>
              <a:t>Shows all packages in both current session (checked) and in R generally</a:t>
            </a:r>
          </a:p>
          <a:p>
            <a:pPr marL="0" indent="0">
              <a:spcBef>
                <a:spcPts val="0"/>
              </a:spcBef>
              <a:buClrTx/>
              <a:buNone/>
              <a:defRPr/>
            </a:pPr>
            <a:endParaRPr lang="en-US" sz="2800" dirty="0"/>
          </a:p>
          <a:p>
            <a:pPr>
              <a:spcBef>
                <a:spcPts val="0"/>
              </a:spcBef>
              <a:buClrTx/>
              <a:defRPr/>
            </a:pPr>
            <a:r>
              <a:rPr lang="en-US" sz="2800" dirty="0"/>
              <a:t>To add a package to your session by…</a:t>
            </a:r>
          </a:p>
          <a:p>
            <a:pPr lvl="1">
              <a:spcBef>
                <a:spcPts val="0"/>
              </a:spcBef>
              <a:buClrTx/>
              <a:defRPr/>
            </a:pPr>
            <a:r>
              <a:rPr lang="en-US" sz="2800" dirty="0"/>
              <a:t>Typing </a:t>
            </a:r>
            <a:r>
              <a:rPr lang="en-US" sz="2800" b="1" dirty="0">
                <a:latin typeface="Courier" pitchFamily="2" charset="0"/>
              </a:rPr>
              <a:t>library(</a:t>
            </a:r>
            <a:r>
              <a:rPr lang="en-US" sz="2800" b="1" dirty="0" err="1">
                <a:latin typeface="Courier" pitchFamily="2" charset="0"/>
              </a:rPr>
              <a:t>library_name</a:t>
            </a:r>
            <a:r>
              <a:rPr lang="en-US" sz="2800" b="1" dirty="0">
                <a:latin typeface="Courier" pitchFamily="2" charset="0"/>
              </a:rPr>
              <a:t>)</a:t>
            </a:r>
            <a:r>
              <a:rPr lang="en-US" sz="2800" dirty="0"/>
              <a:t> in the console</a:t>
            </a:r>
          </a:p>
          <a:p>
            <a:pPr lvl="1">
              <a:spcBef>
                <a:spcPts val="0"/>
              </a:spcBef>
              <a:buClrTx/>
              <a:defRPr/>
            </a:pPr>
            <a:r>
              <a:rPr lang="en-US" sz="2800" dirty="0"/>
              <a:t>Checking the box (R will execute the library() function)</a:t>
            </a:r>
          </a:p>
          <a:p>
            <a:pPr marL="206375" lvl="1" indent="0">
              <a:spcBef>
                <a:spcPts val="0"/>
              </a:spcBef>
              <a:buClrTx/>
              <a:buNone/>
              <a:defRPr/>
            </a:pPr>
            <a:endParaRPr lang="en-US" sz="2800" dirty="0"/>
          </a:p>
          <a:p>
            <a:pPr>
              <a:spcBef>
                <a:spcPts val="0"/>
              </a:spcBef>
              <a:buClrTx/>
              <a:defRPr/>
            </a:pPr>
            <a:r>
              <a:rPr lang="en-US" sz="2800" dirty="0"/>
              <a:t>To delete a package…</a:t>
            </a:r>
          </a:p>
          <a:p>
            <a:pPr lvl="1">
              <a:spcBef>
                <a:spcPts val="0"/>
              </a:spcBef>
              <a:buClrTx/>
              <a:defRPr/>
            </a:pPr>
            <a:r>
              <a:rPr lang="en-US" sz="2800" dirty="0"/>
              <a:t>Uncheck the box and R will execute the 'detach’ function</a:t>
            </a:r>
          </a:p>
          <a:p>
            <a:pPr lvl="1">
              <a:spcBef>
                <a:spcPts val="0"/>
              </a:spcBef>
              <a:buClrTx/>
              <a:defRPr/>
            </a:pPr>
            <a:r>
              <a:rPr lang="en-US" sz="2800" dirty="0"/>
              <a:t>Uncheck the box next to the name</a:t>
            </a:r>
          </a:p>
          <a:p>
            <a:pPr marL="0" indent="0">
              <a:spcBef>
                <a:spcPts val="0"/>
              </a:spcBef>
              <a:buClrTx/>
              <a:buNone/>
              <a:defRPr/>
            </a:pPr>
            <a:endParaRPr lang="en-US" sz="2800" dirty="0"/>
          </a:p>
          <a:p>
            <a:pPr marL="0" indent="0">
              <a:buNone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4891606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09FD1-3417-9B43-B547-5A874FF3E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Help Tab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0C806E-787A-E145-81E0-D752AF366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976F9-02E5-4AAB-9A5B-26961C25BFDC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1FE804-6CE7-FD4A-B7AE-2AA15BF07FE2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>
              <a:spcBef>
                <a:spcPts val="0"/>
              </a:spcBef>
              <a:buClrTx/>
              <a:defRPr/>
            </a:pPr>
            <a:r>
              <a:rPr lang="en-US" sz="2800" dirty="0"/>
              <a:t>Search for objects in the help tab search box</a:t>
            </a:r>
          </a:p>
          <a:p>
            <a:pPr marL="0" indent="0">
              <a:spcBef>
                <a:spcPts val="0"/>
              </a:spcBef>
              <a:buClrTx/>
              <a:buNone/>
              <a:defRPr/>
            </a:pPr>
            <a:endParaRPr lang="en-US" sz="2800" dirty="0"/>
          </a:p>
          <a:p>
            <a:pPr>
              <a:spcBef>
                <a:spcPts val="0"/>
              </a:spcBef>
              <a:buClrTx/>
              <a:defRPr/>
            </a:pPr>
            <a:r>
              <a:rPr lang="en-US" sz="2800" dirty="0"/>
              <a:t>Other ways to get help:</a:t>
            </a:r>
          </a:p>
          <a:p>
            <a:pPr lvl="1">
              <a:spcBef>
                <a:spcPts val="0"/>
              </a:spcBef>
              <a:buClrTx/>
              <a:defRPr/>
            </a:pPr>
            <a:r>
              <a:rPr lang="en-US" sz="2800" b="1" dirty="0">
                <a:latin typeface="Courier" pitchFamily="2" charset="0"/>
              </a:rPr>
              <a:t>help(</a:t>
            </a:r>
            <a:r>
              <a:rPr lang="en-US" sz="2800" b="1" dirty="0" err="1">
                <a:latin typeface="Courier" pitchFamily="2" charset="0"/>
              </a:rPr>
              <a:t>function_name</a:t>
            </a:r>
            <a:r>
              <a:rPr lang="en-US" sz="2800" b="1" dirty="0">
                <a:latin typeface="Courier" pitchFamily="2" charset="0"/>
              </a:rPr>
              <a:t>)</a:t>
            </a:r>
          </a:p>
          <a:p>
            <a:pPr lvl="1">
              <a:spcBef>
                <a:spcPts val="0"/>
              </a:spcBef>
              <a:buClrTx/>
              <a:defRPr/>
            </a:pPr>
            <a:r>
              <a:rPr lang="en-US" sz="2800" b="1" dirty="0">
                <a:latin typeface="Courier" pitchFamily="2" charset="0"/>
              </a:rPr>
              <a:t>?</a:t>
            </a:r>
            <a:r>
              <a:rPr lang="en-US" sz="2800" b="1" dirty="0" err="1">
                <a:latin typeface="Courier" pitchFamily="2" charset="0"/>
              </a:rPr>
              <a:t>glm</a:t>
            </a:r>
            <a:endParaRPr lang="en-US" sz="2800" b="1" dirty="0">
              <a:latin typeface="Courier" pitchFamily="2" charset="0"/>
            </a:endParaRPr>
          </a:p>
          <a:p>
            <a:pPr lvl="1">
              <a:spcBef>
                <a:spcPts val="0"/>
              </a:spcBef>
              <a:buClrTx/>
              <a:defRPr/>
            </a:pPr>
            <a:r>
              <a:rPr lang="en-US" sz="2800" dirty="0"/>
              <a:t>Highlight object in source or console pane and click F1.</a:t>
            </a:r>
          </a:p>
          <a:p>
            <a:pPr lvl="1">
              <a:spcBef>
                <a:spcPts val="0"/>
              </a:spcBef>
              <a:buClrTx/>
              <a:defRPr/>
            </a:pPr>
            <a:endParaRPr lang="en-US" sz="2800" dirty="0"/>
          </a:p>
          <a:p>
            <a:pPr marL="206375" lvl="1" indent="0">
              <a:spcBef>
                <a:spcPts val="0"/>
              </a:spcBef>
              <a:buClrTx/>
              <a:buNone/>
              <a:defRPr/>
            </a:pPr>
            <a:r>
              <a:rPr lang="en-US" sz="2400" b="1" i="1" u="sng" dirty="0"/>
              <a:t>NOTE: </a:t>
            </a:r>
            <a:r>
              <a:rPr lang="en-US" sz="2400" i="1" dirty="0"/>
              <a:t>the package containing the object must be loaded in your R session for R to know about it and find the help docs</a:t>
            </a:r>
          </a:p>
          <a:p>
            <a:pPr marL="0" indent="0">
              <a:spcBef>
                <a:spcPts val="0"/>
              </a:spcBef>
              <a:buClrTx/>
              <a:buNone/>
              <a:defRPr/>
            </a:pPr>
            <a:endParaRPr lang="en-US" sz="2800" dirty="0"/>
          </a:p>
          <a:p>
            <a:pPr>
              <a:spcBef>
                <a:spcPts val="0"/>
              </a:spcBef>
              <a:buClrTx/>
              <a:defRPr/>
            </a:pPr>
            <a:r>
              <a:rPr lang="en-US" sz="2800" dirty="0"/>
              <a:t>The tool bar has several options, including a search box for searching within help docs</a:t>
            </a:r>
          </a:p>
          <a:p>
            <a:pPr marL="0" indent="0">
              <a:spcBef>
                <a:spcPts val="0"/>
              </a:spcBef>
              <a:buClrTx/>
              <a:buNone/>
              <a:defRPr/>
            </a:pPr>
            <a:endParaRPr lang="en-US" sz="2800" dirty="0"/>
          </a:p>
          <a:p>
            <a:pPr marL="0" indent="0">
              <a:buNone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5601550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09FD1-3417-9B43-B547-5A874FF3E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Viewer Tab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0C806E-787A-E145-81E0-D752AF366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976F9-02E5-4AAB-9A5B-26961C25BFDC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1FE804-6CE7-FD4A-B7AE-2AA15BF07FE2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/>
          <a:p>
            <a:pPr>
              <a:spcBef>
                <a:spcPts val="0"/>
              </a:spcBef>
              <a:buClrTx/>
              <a:defRPr/>
            </a:pPr>
            <a:r>
              <a:rPr lang="en-US" sz="2800" dirty="0"/>
              <a:t>Similar to the plots tab, but displays HTML content (</a:t>
            </a:r>
            <a:r>
              <a:rPr lang="en-US" sz="2800" dirty="0" err="1"/>
              <a:t>RMarkdown</a:t>
            </a:r>
            <a:r>
              <a:rPr lang="en-US" sz="2800" dirty="0"/>
              <a:t>, shiny, HTML widgets w/ JavaScript, etc.)</a:t>
            </a:r>
          </a:p>
          <a:p>
            <a:pPr>
              <a:spcBef>
                <a:spcPts val="0"/>
              </a:spcBef>
              <a:buClrTx/>
              <a:defRPr/>
            </a:pPr>
            <a:endParaRPr lang="en-US" sz="2800" dirty="0"/>
          </a:p>
          <a:p>
            <a:pPr>
              <a:spcBef>
                <a:spcPts val="0"/>
              </a:spcBef>
              <a:buClrTx/>
              <a:defRPr/>
            </a:pPr>
            <a:r>
              <a:rPr lang="en-US" sz="2800" dirty="0"/>
              <a:t>Will not be covered in </a:t>
            </a:r>
            <a:r>
              <a:rPr lang="en-US" sz="2800"/>
              <a:t>this session</a:t>
            </a:r>
            <a:endParaRPr lang="en-US" sz="2800" dirty="0"/>
          </a:p>
          <a:p>
            <a:pPr marL="0" indent="0">
              <a:spcBef>
                <a:spcPts val="0"/>
              </a:spcBef>
              <a:buClrTx/>
              <a:buNone/>
              <a:defRPr/>
            </a:pPr>
            <a:endParaRPr lang="en-US" sz="2800" dirty="0"/>
          </a:p>
          <a:p>
            <a:pPr marL="0" indent="0">
              <a:buNone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4968372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Basic Questions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sz="2800" dirty="0"/>
              <a:t>What is R Studio?</a:t>
            </a:r>
          </a:p>
          <a:p>
            <a:pPr lvl="1"/>
            <a:r>
              <a:rPr lang="en-US" sz="2800" dirty="0"/>
              <a:t>An IDE (Integrated Development Environment)</a:t>
            </a:r>
          </a:p>
          <a:p>
            <a:r>
              <a:rPr lang="en-US" sz="2800" dirty="0"/>
              <a:t>Why use it?</a:t>
            </a:r>
          </a:p>
          <a:p>
            <a:pPr lvl="1"/>
            <a:r>
              <a:rPr lang="en-US" sz="2800" dirty="0"/>
              <a:t>Full feature text editor</a:t>
            </a:r>
          </a:p>
          <a:p>
            <a:pPr lvl="1"/>
            <a:r>
              <a:rPr lang="en-US" sz="2800" dirty="0"/>
              <a:t>Easier to manage projects with many scripts</a:t>
            </a:r>
          </a:p>
          <a:p>
            <a:pPr lvl="1"/>
            <a:r>
              <a:rPr lang="en-US" sz="2800" dirty="0"/>
              <a:t>Easier access to files and directories on your computer</a:t>
            </a:r>
          </a:p>
          <a:p>
            <a:pPr lvl="1"/>
            <a:r>
              <a:rPr lang="en-US" sz="2800" dirty="0"/>
              <a:t>Easier to manage graphics</a:t>
            </a:r>
          </a:p>
          <a:p>
            <a:pPr lvl="1"/>
            <a:r>
              <a:rPr lang="en-US" sz="2800" dirty="0"/>
              <a:t>It’s free </a:t>
            </a:r>
            <a:r>
              <a:rPr lang="en-US" sz="2800"/>
              <a:t>and open-source</a:t>
            </a:r>
            <a:endParaRPr lang="en-US" sz="2800" dirty="0"/>
          </a:p>
          <a:p>
            <a:pPr lvl="1"/>
            <a:endParaRPr lang="en-US" sz="2800" dirty="0"/>
          </a:p>
          <a:p>
            <a:pPr lvl="1"/>
            <a:endParaRPr lang="en-US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976F9-02E5-4AAB-9A5B-26961C25BFDC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108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Main Components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sz="2800" dirty="0"/>
              <a:t>R Studio has four basic windows, or “panes”</a:t>
            </a:r>
          </a:p>
          <a:p>
            <a:pPr lvl="1"/>
            <a:r>
              <a:rPr lang="en-US" sz="2800" dirty="0"/>
              <a:t>Console</a:t>
            </a:r>
          </a:p>
          <a:p>
            <a:pPr lvl="1"/>
            <a:r>
              <a:rPr lang="en-US" sz="2800" dirty="0"/>
              <a:t>Source</a:t>
            </a:r>
          </a:p>
          <a:p>
            <a:pPr lvl="1"/>
            <a:r>
              <a:rPr lang="en-US" sz="2800" dirty="0"/>
              <a:t>Environment</a:t>
            </a:r>
          </a:p>
          <a:p>
            <a:pPr lvl="1"/>
            <a:r>
              <a:rPr lang="en-US" sz="2800" dirty="0"/>
              <a:t>Files</a:t>
            </a:r>
          </a:p>
          <a:p>
            <a:r>
              <a:rPr lang="en-US" sz="2800" dirty="0"/>
              <a:t>Min/max with arrows or with the min/max buttons on the top right</a:t>
            </a:r>
          </a:p>
          <a:p>
            <a:r>
              <a:rPr lang="en-US" sz="2800" dirty="0"/>
              <a:t>To change pane preferences…</a:t>
            </a:r>
          </a:p>
          <a:p>
            <a:pPr marL="0" indent="0">
              <a:buNone/>
            </a:pPr>
            <a:r>
              <a:rPr lang="en-US" sz="2800" dirty="0"/>
              <a:t>	</a:t>
            </a:r>
            <a:r>
              <a:rPr lang="en-US" sz="2800" b="1" dirty="0"/>
              <a:t>Tools</a:t>
            </a:r>
            <a:r>
              <a:rPr lang="en-US" sz="2800" dirty="0"/>
              <a:t> </a:t>
            </a:r>
            <a:r>
              <a:rPr lang="en-US" sz="2800" dirty="0">
                <a:sym typeface="Wingdings" pitchFamily="2" charset="2"/>
              </a:rPr>
              <a:t></a:t>
            </a:r>
            <a:r>
              <a:rPr lang="en-US" sz="2800" dirty="0"/>
              <a:t> </a:t>
            </a:r>
            <a:r>
              <a:rPr lang="en-US" sz="2800" b="1" dirty="0"/>
              <a:t>Global Options</a:t>
            </a:r>
            <a:r>
              <a:rPr lang="en-US" sz="2800" dirty="0"/>
              <a:t> </a:t>
            </a:r>
            <a:r>
              <a:rPr lang="en-US" sz="2800" dirty="0">
                <a:sym typeface="Wingdings" pitchFamily="2" charset="2"/>
              </a:rPr>
              <a:t></a:t>
            </a:r>
            <a:r>
              <a:rPr lang="en-US" sz="2800" dirty="0"/>
              <a:t> </a:t>
            </a:r>
            <a:r>
              <a:rPr lang="en-US" sz="2800" b="1" dirty="0"/>
              <a:t>Pane Layout</a:t>
            </a:r>
            <a:endParaRPr lang="en-US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976F9-02E5-4AAB-9A5B-26961C25BFDC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326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0AC4E6-143D-3C45-B296-FA05ED1814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Mac vs PC Keys in Shortcuts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F21EAA2-95F3-2242-9ACC-E305D963C6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976F9-02E5-4AAB-9A5B-26961C25BFDC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5688E0-05D4-8C4D-85BD-AE6730FA24B1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sz="3600" b="1" dirty="0"/>
          </a:p>
          <a:p>
            <a:endParaRPr lang="en-US" sz="3600" b="1" dirty="0"/>
          </a:p>
          <a:p>
            <a:pPr marL="0" indent="0" algn="ctr">
              <a:buNone/>
            </a:pPr>
            <a:r>
              <a:rPr lang="en-US" sz="3600" b="1" dirty="0"/>
              <a:t>Command</a:t>
            </a:r>
            <a:r>
              <a:rPr lang="en-US" sz="3600" dirty="0"/>
              <a:t> Key (Mac) = </a:t>
            </a:r>
            <a:r>
              <a:rPr lang="en-US" sz="3600" b="1" dirty="0"/>
              <a:t>Control</a:t>
            </a:r>
            <a:r>
              <a:rPr lang="en-US" sz="3600" dirty="0"/>
              <a:t> Key (PC)</a:t>
            </a:r>
          </a:p>
          <a:p>
            <a:pPr algn="ctr"/>
            <a:endParaRPr lang="en-US" sz="3600" dirty="0"/>
          </a:p>
          <a:p>
            <a:pPr marL="0" indent="0" algn="ctr">
              <a:buNone/>
            </a:pPr>
            <a:r>
              <a:rPr lang="en-US" sz="3600" b="1" dirty="0"/>
              <a:t>Option</a:t>
            </a:r>
            <a:r>
              <a:rPr lang="en-US" sz="3600" dirty="0"/>
              <a:t> Key (Mac) = </a:t>
            </a:r>
            <a:r>
              <a:rPr lang="en-US" sz="3600" b="1" dirty="0"/>
              <a:t>Alt</a:t>
            </a:r>
            <a:r>
              <a:rPr lang="en-US" sz="3600" dirty="0"/>
              <a:t> Key (PC)</a:t>
            </a:r>
          </a:p>
        </p:txBody>
      </p:sp>
    </p:spTree>
    <p:extLst>
      <p:ext uri="{BB962C8B-B14F-4D97-AF65-F5344CB8AC3E}">
        <p14:creationId xmlns:p14="http://schemas.microsoft.com/office/powerpoint/2010/main" val="37521097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09FD1-3417-9B43-B547-5A874FF3E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Console Pane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0C806E-787A-E145-81E0-D752AF366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976F9-02E5-4AAB-9A5B-26961C25BFDC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1FE804-6CE7-FD4A-B7AE-2AA15BF07FE2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sz="2800" dirty="0"/>
              <a:t>Where you type code</a:t>
            </a:r>
          </a:p>
          <a:p>
            <a:r>
              <a:rPr lang="en-US" sz="2800" dirty="0"/>
              <a:t>In the lower left corner by default</a:t>
            </a:r>
          </a:p>
          <a:p>
            <a:r>
              <a:rPr lang="en-US" sz="2800" dirty="0"/>
              <a:t>Useful features</a:t>
            </a:r>
          </a:p>
          <a:p>
            <a:pPr lvl="1"/>
            <a:r>
              <a:rPr lang="en-US" sz="2800" b="1" dirty="0"/>
              <a:t>⬆️ </a:t>
            </a:r>
            <a:r>
              <a:rPr lang="en-US" sz="2800" dirty="0"/>
              <a:t>scrolls through recent commands</a:t>
            </a:r>
          </a:p>
          <a:p>
            <a:pPr lvl="1"/>
            <a:r>
              <a:rPr lang="en-US" sz="2800" dirty="0"/>
              <a:t>Start typing a command, then…</a:t>
            </a:r>
          </a:p>
          <a:p>
            <a:pPr lvl="2"/>
            <a:r>
              <a:rPr lang="en-US" sz="2350" dirty="0"/>
              <a:t>Press </a:t>
            </a:r>
            <a:r>
              <a:rPr lang="en-US" sz="2350" b="1" dirty="0"/>
              <a:t>tab</a:t>
            </a:r>
            <a:r>
              <a:rPr lang="en-US" sz="2350" dirty="0"/>
              <a:t> for a list of available functions, variables, and data sets</a:t>
            </a:r>
          </a:p>
          <a:p>
            <a:pPr lvl="2"/>
            <a:r>
              <a:rPr lang="en-US" sz="2400" dirty="0"/>
              <a:t>To change behavior go to </a:t>
            </a:r>
            <a:r>
              <a:rPr lang="en-US" sz="2400" b="1" dirty="0"/>
              <a:t>tools</a:t>
            </a:r>
            <a:r>
              <a:rPr lang="en-US" sz="2400" dirty="0"/>
              <a:t> </a:t>
            </a:r>
            <a:r>
              <a:rPr lang="en-US" sz="2400" dirty="0">
                <a:sym typeface="Wingdings" pitchFamily="2" charset="2"/>
              </a:rPr>
              <a:t> </a:t>
            </a:r>
            <a:r>
              <a:rPr lang="en-US" sz="2400" b="1" dirty="0"/>
              <a:t>global options</a:t>
            </a:r>
            <a:r>
              <a:rPr lang="en-US" sz="2400" dirty="0"/>
              <a:t> </a:t>
            </a:r>
            <a:r>
              <a:rPr lang="en-US" sz="2400" dirty="0">
                <a:sym typeface="Wingdings" pitchFamily="2" charset="2"/>
              </a:rPr>
              <a:t></a:t>
            </a:r>
            <a:r>
              <a:rPr lang="en-US" sz="2400" dirty="0"/>
              <a:t> </a:t>
            </a:r>
            <a:r>
              <a:rPr lang="en-US" sz="2400" b="1" dirty="0"/>
              <a:t>code</a:t>
            </a:r>
            <a:r>
              <a:rPr lang="en-US" sz="2400" dirty="0"/>
              <a:t> </a:t>
            </a:r>
            <a:r>
              <a:rPr lang="en-US" sz="2400" dirty="0">
                <a:sym typeface="Wingdings" pitchFamily="2" charset="2"/>
              </a:rPr>
              <a:t></a:t>
            </a:r>
            <a:r>
              <a:rPr lang="en-US" sz="2400" dirty="0"/>
              <a:t> </a:t>
            </a:r>
            <a:r>
              <a:rPr lang="en-US" sz="2400" b="1" dirty="0"/>
              <a:t>completion</a:t>
            </a:r>
          </a:p>
          <a:p>
            <a:pPr lvl="2"/>
            <a:r>
              <a:rPr lang="en-US" sz="2350" b="1" dirty="0"/>
              <a:t>Command + ⬆️</a:t>
            </a:r>
            <a:r>
              <a:rPr lang="en-US" sz="2350" dirty="0"/>
              <a:t> to choose matching commands</a:t>
            </a:r>
          </a:p>
          <a:p>
            <a:pPr lvl="1"/>
            <a:r>
              <a:rPr lang="en-US" sz="2800" dirty="0"/>
              <a:t>Clear contents by typing </a:t>
            </a:r>
            <a:r>
              <a:rPr lang="en-US" sz="2800" b="1" dirty="0"/>
              <a:t>Control + L</a:t>
            </a:r>
            <a:endParaRPr lang="en-US" sz="28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68045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09FD1-3417-9B43-B547-5A874FF3E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Source Pane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0C806E-787A-E145-81E0-D752AF366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976F9-02E5-4AAB-9A5B-26961C25BFDC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1FE804-6CE7-FD4A-B7AE-2AA15BF07FE2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sz="2800" dirty="0"/>
              <a:t>Launched when you open file</a:t>
            </a:r>
          </a:p>
          <a:p>
            <a:pPr lvl="1"/>
            <a:r>
              <a:rPr lang="en-US" sz="2800" dirty="0"/>
              <a:t>New: </a:t>
            </a:r>
            <a:r>
              <a:rPr lang="en-US" sz="2800" b="1" dirty="0"/>
              <a:t>File</a:t>
            </a:r>
            <a:r>
              <a:rPr lang="en-US" sz="2800" dirty="0"/>
              <a:t> </a:t>
            </a:r>
            <a:r>
              <a:rPr lang="en-US" sz="2800" dirty="0">
                <a:sym typeface="Wingdings" pitchFamily="2" charset="2"/>
              </a:rPr>
              <a:t></a:t>
            </a:r>
            <a:r>
              <a:rPr lang="en-US" sz="2800" dirty="0"/>
              <a:t> </a:t>
            </a:r>
            <a:r>
              <a:rPr lang="en-US" sz="2800" b="1" dirty="0"/>
              <a:t>New File</a:t>
            </a:r>
            <a:r>
              <a:rPr lang="en-US" sz="2800" dirty="0"/>
              <a:t> </a:t>
            </a:r>
            <a:r>
              <a:rPr lang="en-US" sz="2800" dirty="0">
                <a:sym typeface="Wingdings" pitchFamily="2" charset="2"/>
              </a:rPr>
              <a:t></a:t>
            </a:r>
            <a:r>
              <a:rPr lang="en-US" sz="2800" dirty="0"/>
              <a:t> </a:t>
            </a:r>
            <a:r>
              <a:rPr lang="en-US" sz="2800" b="1" dirty="0"/>
              <a:t>R Script</a:t>
            </a:r>
          </a:p>
          <a:p>
            <a:pPr lvl="1"/>
            <a:r>
              <a:rPr lang="en-US" sz="2800" dirty="0"/>
              <a:t>Existing: </a:t>
            </a:r>
            <a:r>
              <a:rPr lang="en-US" sz="2800" b="1" dirty="0"/>
              <a:t>File</a:t>
            </a:r>
            <a:r>
              <a:rPr lang="en-US" sz="2800" dirty="0"/>
              <a:t> </a:t>
            </a:r>
            <a:r>
              <a:rPr lang="en-US" sz="2800" dirty="0">
                <a:sym typeface="Wingdings" pitchFamily="2" charset="2"/>
              </a:rPr>
              <a:t></a:t>
            </a:r>
            <a:r>
              <a:rPr lang="en-US" sz="2800" dirty="0"/>
              <a:t> </a:t>
            </a:r>
            <a:r>
              <a:rPr lang="en-US" sz="2800" b="1" dirty="0"/>
              <a:t>Open File</a:t>
            </a:r>
          </a:p>
          <a:p>
            <a:pPr lvl="1"/>
            <a:r>
              <a:rPr lang="en-US" sz="2800" dirty="0"/>
              <a:t>Recent: </a:t>
            </a:r>
            <a:r>
              <a:rPr lang="en-US" sz="2800" b="1" dirty="0"/>
              <a:t>File</a:t>
            </a:r>
            <a:r>
              <a:rPr lang="en-US" sz="2800" dirty="0"/>
              <a:t> </a:t>
            </a:r>
            <a:r>
              <a:rPr lang="en-US" sz="2800" dirty="0">
                <a:sym typeface="Wingdings" pitchFamily="2" charset="2"/>
              </a:rPr>
              <a:t></a:t>
            </a:r>
            <a:r>
              <a:rPr lang="en-US" sz="2800" dirty="0"/>
              <a:t> </a:t>
            </a:r>
            <a:r>
              <a:rPr lang="en-US" sz="2800" b="1" dirty="0"/>
              <a:t>Recent File</a:t>
            </a:r>
          </a:p>
          <a:p>
            <a:pPr lvl="1"/>
            <a:endParaRPr lang="en-US" sz="2800" b="1" dirty="0"/>
          </a:p>
          <a:p>
            <a:r>
              <a:rPr lang="en-US" sz="2800" dirty="0"/>
              <a:t>To save…</a:t>
            </a:r>
          </a:p>
          <a:p>
            <a:pPr lvl="1"/>
            <a:r>
              <a:rPr lang="en-US" sz="2800" b="1" dirty="0"/>
              <a:t>File</a:t>
            </a:r>
            <a:r>
              <a:rPr lang="en-US" sz="2800" dirty="0"/>
              <a:t> </a:t>
            </a:r>
            <a:r>
              <a:rPr lang="en-US" sz="2800" dirty="0">
                <a:sym typeface="Wingdings" pitchFamily="2" charset="2"/>
              </a:rPr>
              <a:t></a:t>
            </a:r>
            <a:r>
              <a:rPr lang="en-US" sz="2800" dirty="0"/>
              <a:t> </a:t>
            </a:r>
            <a:r>
              <a:rPr lang="en-US" sz="2800" b="1" dirty="0"/>
              <a:t>Save</a:t>
            </a:r>
          </a:p>
          <a:p>
            <a:pPr lvl="1"/>
            <a:r>
              <a:rPr lang="en-US" sz="2800" b="1" dirty="0"/>
              <a:t>File</a:t>
            </a:r>
            <a:r>
              <a:rPr lang="en-US" sz="2800" dirty="0"/>
              <a:t> </a:t>
            </a:r>
            <a:r>
              <a:rPr lang="en-US" sz="2800" dirty="0">
                <a:sym typeface="Wingdings" pitchFamily="2" charset="2"/>
              </a:rPr>
              <a:t></a:t>
            </a:r>
            <a:r>
              <a:rPr lang="en-US" sz="2800" dirty="0"/>
              <a:t> </a:t>
            </a:r>
            <a:r>
              <a:rPr lang="en-US" sz="2800" b="1" dirty="0"/>
              <a:t>Save As</a:t>
            </a:r>
          </a:p>
          <a:p>
            <a:pPr marL="0" indent="0">
              <a:buNone/>
            </a:pP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3069339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09FD1-3417-9B43-B547-5A874FF3E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Source Pane (cont.)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0C806E-787A-E145-81E0-D752AF366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976F9-02E5-4AAB-9A5B-26961C25BFDC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1FE804-6CE7-FD4A-B7AE-2AA15BF07FE2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sz="2800" b="1" dirty="0"/>
              <a:t>Tab completion</a:t>
            </a:r>
            <a:r>
              <a:rPr lang="en-US" sz="2800" dirty="0"/>
              <a:t> also works here</a:t>
            </a:r>
          </a:p>
          <a:p>
            <a:pPr marL="0" indent="0">
              <a:buNone/>
            </a:pPr>
            <a:endParaRPr lang="en-US" sz="2800" dirty="0"/>
          </a:p>
          <a:p>
            <a:r>
              <a:rPr lang="en-US" sz="2800" dirty="0"/>
              <a:t>R Studio applies </a:t>
            </a:r>
            <a:r>
              <a:rPr lang="en-US" sz="2800" b="1" dirty="0"/>
              <a:t>syntax highlighting</a:t>
            </a:r>
            <a:r>
              <a:rPr lang="en-US" sz="2800" dirty="0"/>
              <a:t> based on the file extension (.r, .</a:t>
            </a:r>
            <a:r>
              <a:rPr lang="en-US" sz="2800" dirty="0" err="1"/>
              <a:t>py</a:t>
            </a:r>
            <a:r>
              <a:rPr lang="en-US" sz="2800" dirty="0"/>
              <a:t>, .</a:t>
            </a:r>
            <a:r>
              <a:rPr lang="en-US" sz="2800" dirty="0" err="1"/>
              <a:t>cpp</a:t>
            </a:r>
            <a:r>
              <a:rPr lang="en-US" sz="2800" dirty="0"/>
              <a:t>, etc.)</a:t>
            </a:r>
          </a:p>
          <a:p>
            <a:endParaRPr lang="en-US" sz="2800" dirty="0"/>
          </a:p>
          <a:p>
            <a:r>
              <a:rPr lang="en-US" sz="2800" dirty="0"/>
              <a:t>To modify font and font size: </a:t>
            </a:r>
            <a:r>
              <a:rPr lang="en-US" sz="2800" b="1" dirty="0"/>
              <a:t>Tools</a:t>
            </a:r>
            <a:r>
              <a:rPr lang="en-US" sz="2800" dirty="0"/>
              <a:t> </a:t>
            </a:r>
            <a:r>
              <a:rPr lang="en-US" sz="2800" dirty="0">
                <a:sym typeface="Wingdings" pitchFamily="2" charset="2"/>
              </a:rPr>
              <a:t></a:t>
            </a:r>
            <a:r>
              <a:rPr lang="en-US" sz="2800" b="1" dirty="0"/>
              <a:t>Global Options</a:t>
            </a:r>
            <a:r>
              <a:rPr lang="en-US" sz="2800" dirty="0"/>
              <a:t> </a:t>
            </a:r>
            <a:r>
              <a:rPr lang="en-US" sz="2800" dirty="0">
                <a:sym typeface="Wingdings" pitchFamily="2" charset="2"/>
              </a:rPr>
              <a:t></a:t>
            </a:r>
            <a:r>
              <a:rPr lang="en-US" sz="2800" dirty="0"/>
              <a:t> </a:t>
            </a:r>
            <a:r>
              <a:rPr lang="en-US" sz="2800" b="1" dirty="0"/>
              <a:t>Appearance</a:t>
            </a:r>
          </a:p>
        </p:txBody>
      </p:sp>
    </p:spTree>
    <p:extLst>
      <p:ext uri="{BB962C8B-B14F-4D97-AF65-F5344CB8AC3E}">
        <p14:creationId xmlns:p14="http://schemas.microsoft.com/office/powerpoint/2010/main" val="10015725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09FD1-3417-9B43-B547-5A874FF3E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Running Code in the Source Pane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0C806E-787A-E145-81E0-D752AF366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976F9-02E5-4AAB-9A5B-26961C25BFDC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1FE804-6CE7-FD4A-B7AE-2AA15BF07FE2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sz="2800" dirty="0"/>
              <a:t>Highlight code and…</a:t>
            </a:r>
          </a:p>
          <a:p>
            <a:pPr lvl="1"/>
            <a:r>
              <a:rPr lang="en-US" sz="2800" b="1" dirty="0"/>
              <a:t>Command + Enter</a:t>
            </a:r>
          </a:p>
          <a:p>
            <a:pPr lvl="1"/>
            <a:r>
              <a:rPr lang="en-US" sz="2800" dirty="0"/>
              <a:t>Click the </a:t>
            </a:r>
            <a:r>
              <a:rPr lang="en-US" sz="2800" b="1" dirty="0"/>
              <a:t>Run</a:t>
            </a:r>
            <a:r>
              <a:rPr lang="en-US" sz="2800" dirty="0"/>
              <a:t> button</a:t>
            </a:r>
          </a:p>
          <a:p>
            <a:pPr marL="206375" lvl="1" indent="0">
              <a:buNone/>
            </a:pPr>
            <a:endParaRPr lang="en-US" sz="2800" dirty="0"/>
          </a:p>
          <a:p>
            <a:r>
              <a:rPr lang="en-US" sz="2800" dirty="0"/>
              <a:t>If you want to run the entire R script…</a:t>
            </a:r>
          </a:p>
          <a:p>
            <a:pPr lvl="1"/>
            <a:r>
              <a:rPr lang="en-US" sz="2800" b="1" dirty="0"/>
              <a:t>Command + SHIFT + S</a:t>
            </a:r>
          </a:p>
          <a:p>
            <a:pPr lvl="1"/>
            <a:r>
              <a:rPr lang="en-US" sz="2800" dirty="0"/>
              <a:t>Click the </a:t>
            </a:r>
            <a:r>
              <a:rPr lang="en-US" sz="2800" b="1" dirty="0"/>
              <a:t>Source</a:t>
            </a:r>
            <a:r>
              <a:rPr lang="en-US" sz="2800" dirty="0"/>
              <a:t> button</a:t>
            </a:r>
          </a:p>
          <a:p>
            <a:pPr lvl="1"/>
            <a:r>
              <a:rPr lang="en-US" sz="2800" b="1" dirty="0"/>
              <a:t>Source with Echo </a:t>
            </a:r>
            <a:r>
              <a:rPr lang="en-US" sz="2800" dirty="0"/>
              <a:t>will print all output (versus only print statements)</a:t>
            </a:r>
          </a:p>
        </p:txBody>
      </p:sp>
    </p:spTree>
    <p:extLst>
      <p:ext uri="{BB962C8B-B14F-4D97-AF65-F5344CB8AC3E}">
        <p14:creationId xmlns:p14="http://schemas.microsoft.com/office/powerpoint/2010/main" val="24722153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09FD1-3417-9B43-B547-5A874FF3E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Environment Pane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0C806E-787A-E145-81E0-D752AF366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976F9-02E5-4AAB-9A5B-26961C25BFDC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1FE804-6CE7-FD4A-B7AE-2AA15BF07FE2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sz="2800" dirty="0"/>
              <a:t>A record of R session activity</a:t>
            </a:r>
          </a:p>
          <a:p>
            <a:pPr marL="0" indent="0">
              <a:buNone/>
            </a:pPr>
            <a:endParaRPr lang="en-US" sz="2800" dirty="0"/>
          </a:p>
          <a:p>
            <a:r>
              <a:rPr lang="en-US" sz="2800" dirty="0"/>
              <a:t>Two main tabs:</a:t>
            </a:r>
          </a:p>
          <a:p>
            <a:pPr lvl="1"/>
            <a:r>
              <a:rPr lang="en-US" sz="2800" dirty="0"/>
              <a:t>Environment (keeps track of all objects)</a:t>
            </a:r>
          </a:p>
          <a:p>
            <a:pPr lvl="1"/>
            <a:r>
              <a:rPr lang="en-US" sz="2800" dirty="0"/>
              <a:t>History (keeps track of all commands)</a:t>
            </a:r>
          </a:p>
          <a:p>
            <a:pPr marL="206375" lvl="1" indent="0">
              <a:buNone/>
            </a:pPr>
            <a:endParaRPr lang="en-US" sz="2800" dirty="0"/>
          </a:p>
          <a:p>
            <a:r>
              <a:rPr lang="en-US" sz="2800" dirty="0"/>
              <a:t>All variables show up here</a:t>
            </a:r>
          </a:p>
          <a:p>
            <a:pPr marL="0" indent="0">
              <a:buNone/>
            </a:pPr>
            <a:endParaRPr lang="en-US" sz="2800" dirty="0"/>
          </a:p>
          <a:p>
            <a:r>
              <a:rPr lang="en-US" sz="2800" dirty="0"/>
              <a:t>There is a </a:t>
            </a:r>
            <a:r>
              <a:rPr lang="en-US" sz="2800" b="1" dirty="0"/>
              <a:t>global environment </a:t>
            </a:r>
            <a:r>
              <a:rPr lang="en-US" sz="2800" dirty="0"/>
              <a:t>as well as </a:t>
            </a:r>
            <a:r>
              <a:rPr lang="en-US" sz="2800" b="1" dirty="0"/>
              <a:t>package environments</a:t>
            </a:r>
          </a:p>
        </p:txBody>
      </p:sp>
    </p:spTree>
    <p:extLst>
      <p:ext uri="{BB962C8B-B14F-4D97-AF65-F5344CB8AC3E}">
        <p14:creationId xmlns:p14="http://schemas.microsoft.com/office/powerpoint/2010/main" val="2022239194"/>
      </p:ext>
    </p:extLst>
  </p:cSld>
  <p:clrMapOvr>
    <a:masterClrMapping/>
  </p:clrMapOvr>
</p:sld>
</file>

<file path=ppt/theme/theme1.xml><?xml version="1.0" encoding="utf-8"?>
<a:theme xmlns:a="http://schemas.openxmlformats.org/drawingml/2006/main" name="Northwestern Medicine High Brand">
  <a:themeElements>
    <a:clrScheme name="Custom 1">
      <a:dk1>
        <a:srgbClr val="54585A"/>
      </a:dk1>
      <a:lt1>
        <a:sysClr val="window" lastClr="FFFFFF"/>
      </a:lt1>
      <a:dk2>
        <a:srgbClr val="61468B"/>
      </a:dk2>
      <a:lt2>
        <a:srgbClr val="917EAE"/>
      </a:lt2>
      <a:accent1>
        <a:srgbClr val="61468B"/>
      </a:accent1>
      <a:accent2>
        <a:srgbClr val="B1ACCE"/>
      </a:accent2>
      <a:accent3>
        <a:srgbClr val="00A144"/>
      </a:accent3>
      <a:accent4>
        <a:srgbClr val="CFD641"/>
      </a:accent4>
      <a:accent5>
        <a:srgbClr val="DF6426"/>
      </a:accent5>
      <a:accent6>
        <a:srgbClr val="EDAC1A"/>
      </a:accent6>
      <a:hlink>
        <a:srgbClr val="B1ACCE"/>
      </a:hlink>
      <a:folHlink>
        <a:srgbClr val="A9ABAC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noAutofit/>
      </a:bodyPr>
      <a:lstStyle>
        <a:defPPr>
          <a:lnSpc>
            <a:spcPct val="90000"/>
          </a:lnSpc>
          <a:spcBef>
            <a:spcPts val="600"/>
          </a:spcBef>
          <a:defRPr sz="1850" spc="-50" dirty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17707</TotalTime>
  <Words>1329</Words>
  <Application>Microsoft Macintosh PowerPoint</Application>
  <PresentationFormat>On-screen Show (4:3)</PresentationFormat>
  <Paragraphs>243</Paragraphs>
  <Slides>19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Calibri</vt:lpstr>
      <vt:lpstr>Courier</vt:lpstr>
      <vt:lpstr>Symbol</vt:lpstr>
      <vt:lpstr>Wingdings</vt:lpstr>
      <vt:lpstr>Northwestern Medicine High Brand</vt:lpstr>
      <vt:lpstr>R Studio Overview  R Refresher July 17, 2018  Matt Carson Head, Digital Systems Department Galter Health Sciences Library </vt:lpstr>
      <vt:lpstr>Basic Questions</vt:lpstr>
      <vt:lpstr>Main Components</vt:lpstr>
      <vt:lpstr>Mac vs PC Keys in Shortcuts</vt:lpstr>
      <vt:lpstr>Console Pane</vt:lpstr>
      <vt:lpstr>Source Pane</vt:lpstr>
      <vt:lpstr>Source Pane (cont.)</vt:lpstr>
      <vt:lpstr>Running Code in the Source Pane</vt:lpstr>
      <vt:lpstr>Environment Pane</vt:lpstr>
      <vt:lpstr>Environment Pane (cont.)</vt:lpstr>
      <vt:lpstr>The View() Funtion</vt:lpstr>
      <vt:lpstr>Environment Pane (History Tab)</vt:lpstr>
      <vt:lpstr>Environment Pane (History Tab)</vt:lpstr>
      <vt:lpstr>Files Pane</vt:lpstr>
      <vt:lpstr>Files Tab</vt:lpstr>
      <vt:lpstr>Plots Tab</vt:lpstr>
      <vt:lpstr>Packages Tab</vt:lpstr>
      <vt:lpstr>Help Tab</vt:lpstr>
      <vt:lpstr>Viewer Tab</vt:lpstr>
    </vt:vector>
  </TitlesOfParts>
  <Company>Microsoft</Company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Northwestern Medicine</dc:title>
  <dc:creator>Landor Associates Chicago</dc:creator>
  <cp:lastModifiedBy>Microsoft Office User</cp:lastModifiedBy>
  <cp:revision>755</cp:revision>
  <cp:lastPrinted>2017-03-28T20:22:04Z</cp:lastPrinted>
  <dcterms:created xsi:type="dcterms:W3CDTF">2013-10-23T14:57:36Z</dcterms:created>
  <dcterms:modified xsi:type="dcterms:W3CDTF">2018-07-10T22:17:48Z</dcterms:modified>
</cp:coreProperties>
</file>